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58" r:id="rId3"/>
  </p:sldMasterIdLst>
  <p:notesMasterIdLst>
    <p:notesMasterId r:id="rId45"/>
  </p:notesMasterIdLst>
  <p:sldIdLst>
    <p:sldId id="256" r:id="rId4"/>
    <p:sldId id="257" r:id="rId5"/>
    <p:sldId id="258" r:id="rId6"/>
    <p:sldId id="276" r:id="rId7"/>
    <p:sldId id="259" r:id="rId8"/>
    <p:sldId id="260" r:id="rId9"/>
    <p:sldId id="261" r:id="rId10"/>
    <p:sldId id="262" r:id="rId11"/>
    <p:sldId id="275" r:id="rId12"/>
    <p:sldId id="271" r:id="rId13"/>
    <p:sldId id="273" r:id="rId14"/>
    <p:sldId id="272" r:id="rId15"/>
    <p:sldId id="274" r:id="rId16"/>
    <p:sldId id="265" r:id="rId17"/>
    <p:sldId id="269" r:id="rId18"/>
    <p:sldId id="296" r:id="rId19"/>
    <p:sldId id="277" r:id="rId20"/>
    <p:sldId id="289" r:id="rId21"/>
    <p:sldId id="286" r:id="rId22"/>
    <p:sldId id="287" r:id="rId23"/>
    <p:sldId id="279" r:id="rId24"/>
    <p:sldId id="284" r:id="rId25"/>
    <p:sldId id="280" r:id="rId26"/>
    <p:sldId id="281" r:id="rId27"/>
    <p:sldId id="285" r:id="rId28"/>
    <p:sldId id="282" r:id="rId29"/>
    <p:sldId id="283" r:id="rId30"/>
    <p:sldId id="288" r:id="rId31"/>
    <p:sldId id="290" r:id="rId32"/>
    <p:sldId id="300" r:id="rId33"/>
    <p:sldId id="291" r:id="rId34"/>
    <p:sldId id="301" r:id="rId35"/>
    <p:sldId id="292" r:id="rId36"/>
    <p:sldId id="293" r:id="rId37"/>
    <p:sldId id="295" r:id="rId38"/>
    <p:sldId id="294" r:id="rId39"/>
    <p:sldId id="278" r:id="rId40"/>
    <p:sldId id="302" r:id="rId41"/>
    <p:sldId id="297" r:id="rId42"/>
    <p:sldId id="303" r:id="rId43"/>
    <p:sldId id="298" r:id="rId4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p:cViewPr varScale="1">
        <p:scale>
          <a:sx n="105" d="100"/>
          <a:sy n="105" d="100"/>
        </p:scale>
        <p:origin x="8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7"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DE" sz="1800" b="0" strike="noStrike" spc="-1">
                <a:solidFill>
                  <a:schemeClr val="dk1"/>
                </a:solidFill>
                <a:latin typeface="Aptos"/>
              </a:rPr>
              <a:t>Click to move the slide</a:t>
            </a:r>
          </a:p>
        </p:txBody>
      </p:sp>
      <p:sp>
        <p:nvSpPr>
          <p:cNvPr id="78"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79"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80" name="PlaceHolder 4"/>
          <p:cNvSpPr>
            <a:spLocks noGrp="1"/>
          </p:cNvSpPr>
          <p:nvPr>
            <p:ph type="dt" idx="34"/>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81" name="PlaceHolder 5"/>
          <p:cNvSpPr>
            <a:spLocks noGrp="1"/>
          </p:cNvSpPr>
          <p:nvPr>
            <p:ph type="ftr" idx="35"/>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82" name="PlaceHolder 6"/>
          <p:cNvSpPr>
            <a:spLocks noGrp="1"/>
          </p:cNvSpPr>
          <p:nvPr>
            <p:ph type="sldNum" idx="36"/>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8101F7EA-B04F-464A-BB6C-F4107DA0363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noRot="1" noChangeAspect="1"/>
          </p:cNvSpPr>
          <p:nvPr>
            <p:ph type="sldImg"/>
          </p:nvPr>
        </p:nvSpPr>
        <p:spPr>
          <a:xfrm>
            <a:off x="685800" y="1143000"/>
            <a:ext cx="5486400" cy="3086100"/>
          </a:xfrm>
          <a:prstGeom prst="rect">
            <a:avLst/>
          </a:prstGeom>
          <a:ln w="0">
            <a:noFill/>
          </a:ln>
        </p:spPr>
      </p:sp>
      <p:sp>
        <p:nvSpPr>
          <p:cNvPr id="132" name="PlaceHolder 2"/>
          <p:cNvSpPr>
            <a:spLocks noGrp="1"/>
          </p:cNvSpPr>
          <p:nvPr>
            <p:ph type="body"/>
          </p:nvPr>
        </p:nvSpPr>
        <p:spPr>
          <a:xfrm>
            <a:off x="685800" y="4400640"/>
            <a:ext cx="5486040" cy="360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We aim for odometry first. SLAM is a later application</a:t>
            </a:r>
          </a:p>
        </p:txBody>
      </p:sp>
      <p:sp>
        <p:nvSpPr>
          <p:cNvPr id="133" name="PlaceHolder 3"/>
          <p:cNvSpPr>
            <a:spLocks noGrp="1"/>
          </p:cNvSpPr>
          <p:nvPr>
            <p:ph type="sldNum" idx="38"/>
          </p:nvPr>
        </p:nvSpPr>
        <p:spPr>
          <a:xfrm>
            <a:off x="3884760" y="8685360"/>
            <a:ext cx="2971440" cy="458280"/>
          </a:xfrm>
          <a:prstGeom prst="rect">
            <a:avLst/>
          </a:prstGeom>
          <a:noFill/>
          <a:ln w="0">
            <a:noFill/>
          </a:ln>
        </p:spPr>
        <p:txBody>
          <a:bodyPr lIns="91440" tIns="45720" rIns="91440" bIns="45720" anchor="b">
            <a:noAutofit/>
          </a:bodyPr>
          <a:lstStyle>
            <a:lvl1pPr indent="0" algn="r">
              <a:lnSpc>
                <a:spcPct val="100000"/>
              </a:lnSpc>
              <a:buNone/>
              <a:defRPr lang="en-DE" sz="1200" b="0" strike="noStrike" spc="-1">
                <a:solidFill>
                  <a:srgbClr val="000000"/>
                </a:solidFill>
                <a:latin typeface="Times New Roman"/>
              </a:defRPr>
            </a:lvl1pPr>
          </a:lstStyle>
          <a:p>
            <a:pPr indent="0" algn="r">
              <a:lnSpc>
                <a:spcPct val="100000"/>
              </a:lnSpc>
              <a:buNone/>
            </a:pPr>
            <a:fld id="{840512AE-CC34-4EE2-82B5-3CD8FB055C80}" type="slidenum">
              <a:rPr lang="en-DE" sz="1200" b="0" strike="noStrike" spc="-1">
                <a:solidFill>
                  <a:srgbClr val="000000"/>
                </a:solidFill>
                <a:latin typeface="Times New Roman"/>
              </a:rPr>
              <a:t>2</a:t>
            </a:fld>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DE" sz="1800" b="0" strike="noStrike" spc="-1">
              <a:solidFill>
                <a:schemeClr val="dk1"/>
              </a:solidFill>
              <a:latin typeface="Aptos"/>
            </a:endParaRPr>
          </a:p>
        </p:txBody>
      </p:sp>
      <p:sp>
        <p:nvSpPr>
          <p:cNvPr id="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7DDB7A0-1724-498C-823A-9A6A67A01E07}" type="slidenum">
              <a:t>‹#›</a:t>
            </a:fld>
            <a:endParaRPr/>
          </a:p>
        </p:txBody>
      </p:sp>
      <p:sp>
        <p:nvSpPr>
          <p:cNvPr id="2" name="PlaceHolder 5"/>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DE" sz="1800" b="0" strike="noStrike" spc="-1">
              <a:solidFill>
                <a:schemeClr val="dk1"/>
              </a:solidFill>
              <a:latin typeface="Aptos"/>
            </a:endParaRPr>
          </a:p>
        </p:txBody>
      </p:sp>
      <p:sp>
        <p:nvSpPr>
          <p:cNvPr id="27"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strike="noStrike" spc="-1">
              <a:solidFill>
                <a:schemeClr val="dk1"/>
              </a:solidFill>
              <a:latin typeface="Aptos"/>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E222DF63-53CE-4C7D-BEBB-D736EB4A24FE}"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DE" sz="1800" b="0" strike="noStrike" spc="-1">
              <a:solidFill>
                <a:schemeClr val="dk1"/>
              </a:solidFill>
              <a:latin typeface="Aptos"/>
            </a:endParaRPr>
          </a:p>
        </p:txBody>
      </p:sp>
      <p:sp>
        <p:nvSpPr>
          <p:cNvPr id="42"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strike="noStrike" spc="-1">
              <a:solidFill>
                <a:schemeClr val="dk1"/>
              </a:solidFill>
              <a:latin typeface="Aptos"/>
            </a:endParaRPr>
          </a:p>
        </p:txBody>
      </p:sp>
      <p:sp>
        <p:nvSpPr>
          <p:cNvPr id="43"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DE" sz="2800" b="0" strike="noStrike" spc="-1">
              <a:solidFill>
                <a:schemeClr val="dk1"/>
              </a:solidFill>
              <a:latin typeface="Aptos"/>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6E804609-BF9A-4A78-8073-23CC9393CD16}"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7"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Aptos Display"/>
              </a:rPr>
              <a:t>Click to edit Master title style</a:t>
            </a:r>
            <a:endParaRPr lang="en-DE" sz="6000" b="0" strike="noStrike" spc="-1">
              <a:solidFill>
                <a:schemeClr val="dk1"/>
              </a:solidFill>
              <a:latin typeface="Aptos"/>
            </a:endParaRPr>
          </a:p>
        </p:txBody>
      </p:sp>
      <p:sp>
        <p:nvSpPr>
          <p:cNvPr id="2"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DE" sz="1200" b="0" strike="noStrike" spc="-1">
                <a:solidFill>
                  <a:schemeClr val="lt1"/>
                </a:solidFill>
                <a:latin typeface="Aptos"/>
              </a:defRPr>
            </a:lvl1pPr>
          </a:lstStyle>
          <a:p>
            <a:pPr indent="0" defTabSz="914400">
              <a:lnSpc>
                <a:spcPct val="100000"/>
              </a:lnSpc>
              <a:buNone/>
            </a:pPr>
            <a:r>
              <a:rPr lang="en-DE" sz="1200" b="0" strike="noStrike" spc="-1">
                <a:solidFill>
                  <a:schemeClr val="lt1"/>
                </a:solidFill>
                <a:latin typeface="Aptos"/>
              </a:rPr>
              <a:t>&lt;date/time&gt;</a:t>
            </a:r>
            <a:endParaRPr lang="en-US" sz="1200" b="0" strike="noStrike" spc="-1">
              <a:solidFill>
                <a:srgbClr val="000000"/>
              </a:solidFill>
              <a:latin typeface="Times New Roman"/>
            </a:endParaRPr>
          </a:p>
        </p:txBody>
      </p:sp>
      <p:sp>
        <p:nvSpPr>
          <p:cNvPr id="3"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strike="noStrike" spc="-1">
                <a:solidFill>
                  <a:schemeClr val="lt1"/>
                </a:solidFill>
                <a:latin typeface="Aptos"/>
              </a:defRPr>
            </a:lvl1pPr>
          </a:lstStyle>
          <a:p>
            <a:pPr indent="0" algn="ctr" defTabSz="914400">
              <a:lnSpc>
                <a:spcPct val="100000"/>
              </a:lnSpc>
              <a:buNone/>
            </a:pPr>
            <a:r>
              <a:rPr lang="en-US" sz="1200" b="0" strike="noStrike" spc="-1">
                <a:solidFill>
                  <a:schemeClr val="lt1"/>
                </a:solidFill>
                <a:latin typeface="Aptos"/>
              </a:rPr>
              <a:t>&lt;footer&gt;</a:t>
            </a:r>
            <a:endParaRPr lang="en-US" sz="1200" b="0" strike="noStrike" spc="-1">
              <a:solidFill>
                <a:srgbClr val="000000"/>
              </a:solidFill>
              <a:latin typeface="Times New Roman"/>
            </a:endParaRPr>
          </a:p>
        </p:txBody>
      </p:sp>
      <p:sp>
        <p:nvSpPr>
          <p:cNvPr id="4"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DE" sz="1200" b="0" strike="noStrike" spc="-1">
                <a:solidFill>
                  <a:schemeClr val="lt1"/>
                </a:solidFill>
                <a:latin typeface="Aptos"/>
              </a:defRPr>
            </a:lvl1pPr>
          </a:lstStyle>
          <a:p>
            <a:pPr indent="0" algn="r" defTabSz="914400">
              <a:lnSpc>
                <a:spcPct val="100000"/>
              </a:lnSpc>
              <a:buNone/>
            </a:pPr>
            <a:fld id="{7B583409-4359-4973-988A-E0CEBF71D558}" type="slidenum">
              <a:rPr lang="en-DE" sz="1200" b="0" strike="noStrike" spc="-1">
                <a:solidFill>
                  <a:schemeClr val="lt1"/>
                </a:solidFill>
                <a:latin typeface="Aptos"/>
              </a:rPr>
              <a:t>‹#›</a:t>
            </a:fld>
            <a:endParaRPr lang="en-US" sz="1200" b="0" strike="noStrike" spc="-1">
              <a:solidFill>
                <a:srgbClr val="000000"/>
              </a:solidFill>
              <a:latin typeface="Times New Roman"/>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2800" b="0" strike="noStrike" spc="-1">
                <a:solidFill>
                  <a:schemeClr val="dk1"/>
                </a:solidFill>
                <a:latin typeface="Aptos"/>
              </a:rPr>
              <a:t>Click to edit the outline text format</a:t>
            </a:r>
          </a:p>
          <a:p>
            <a:pPr marL="864000" lvl="1" indent="-324000">
              <a:lnSpc>
                <a:spcPct val="90000"/>
              </a:lnSpc>
              <a:spcBef>
                <a:spcPts val="1134"/>
              </a:spcBef>
              <a:buClr>
                <a:srgbClr val="000000"/>
              </a:buClr>
              <a:buSzPct val="75000"/>
              <a:buFont typeface="Symbol" charset="2"/>
              <a:buChar char=""/>
            </a:pPr>
            <a:r>
              <a:rPr lang="en-DE" sz="2000" b="0" strike="noStrike" spc="-1">
                <a:solidFill>
                  <a:schemeClr val="dk1"/>
                </a:solidFill>
                <a:latin typeface="Aptos"/>
              </a:rPr>
              <a:t>Second Outline Level</a:t>
            </a:r>
          </a:p>
          <a:p>
            <a:pPr marL="1296000" lvl="2" indent="-288000">
              <a:lnSpc>
                <a:spcPct val="90000"/>
              </a:lnSpc>
              <a:spcBef>
                <a:spcPts val="850"/>
              </a:spcBef>
              <a:buClr>
                <a:srgbClr val="000000"/>
              </a:buClr>
              <a:buSzPct val="45000"/>
              <a:buFont typeface="Wingdings" charset="2"/>
              <a:buChar char=""/>
            </a:pPr>
            <a:r>
              <a:rPr lang="en-DE" sz="1800" b="0" strike="noStrike" spc="-1">
                <a:solidFill>
                  <a:schemeClr val="dk1"/>
                </a:solidFill>
                <a:latin typeface="Aptos"/>
              </a:rPr>
              <a:t>Third Outline Level</a:t>
            </a:r>
          </a:p>
          <a:p>
            <a:pPr marL="1728000" lvl="3" indent="-216000">
              <a:lnSpc>
                <a:spcPct val="90000"/>
              </a:lnSpc>
              <a:spcBef>
                <a:spcPts val="567"/>
              </a:spcBef>
              <a:buClr>
                <a:srgbClr val="000000"/>
              </a:buClr>
              <a:buSzPct val="75000"/>
              <a:buFont typeface="Symbol" charset="2"/>
              <a:buChar char=""/>
            </a:pPr>
            <a:r>
              <a:rPr lang="en-DE" sz="1800" b="0" strike="noStrike" spc="-1">
                <a:solidFill>
                  <a:schemeClr val="dk1"/>
                </a:solidFill>
                <a:latin typeface="Aptos"/>
              </a:rPr>
              <a:t>Fourth Outline Level</a:t>
            </a:r>
          </a:p>
          <a:p>
            <a:pPr marL="2160000" lvl="4" indent="-216000">
              <a:lnSpc>
                <a:spcPct val="90000"/>
              </a:lnSpc>
              <a:spcBef>
                <a:spcPts val="283"/>
              </a:spcBef>
              <a:buClr>
                <a:srgbClr val="000000"/>
              </a:buClr>
              <a:buSzPct val="45000"/>
              <a:buFont typeface="Wingdings" charset="2"/>
              <a:buChar char=""/>
            </a:pPr>
            <a:r>
              <a:rPr lang="en-DE" sz="2000" b="0" strike="noStrike" spc="-1">
                <a:solidFill>
                  <a:schemeClr val="dk1"/>
                </a:solidFill>
                <a:latin typeface="Aptos"/>
              </a:rPr>
              <a:t>Fifth Outline Level</a:t>
            </a:r>
          </a:p>
          <a:p>
            <a:pPr marL="2592000" lvl="5" indent="-216000">
              <a:lnSpc>
                <a:spcPct val="90000"/>
              </a:lnSpc>
              <a:spcBef>
                <a:spcPts val="283"/>
              </a:spcBef>
              <a:buClr>
                <a:srgbClr val="000000"/>
              </a:buClr>
              <a:buSzPct val="45000"/>
              <a:buFont typeface="Wingdings" charset="2"/>
              <a:buChar char=""/>
            </a:pPr>
            <a:r>
              <a:rPr lang="en-DE" sz="2000" b="0" strike="noStrike" spc="-1">
                <a:solidFill>
                  <a:schemeClr val="dk1"/>
                </a:solidFill>
                <a:latin typeface="Aptos"/>
              </a:rPr>
              <a:t>Sixth Outline Level</a:t>
            </a:r>
          </a:p>
          <a:p>
            <a:pPr marL="3024000" lvl="6" indent="-216000">
              <a:lnSpc>
                <a:spcPct val="90000"/>
              </a:lnSpc>
              <a:spcBef>
                <a:spcPts val="283"/>
              </a:spcBef>
              <a:buClr>
                <a:srgbClr val="000000"/>
              </a:buClr>
              <a:buSzPct val="45000"/>
              <a:buFont typeface="Wingdings" charset="2"/>
              <a:buChar char=""/>
            </a:pPr>
            <a:r>
              <a:rPr lang="en-DE" sz="2000" b="0" strike="noStrike" spc="-1">
                <a:solidFill>
                  <a:schemeClr val="dk1"/>
                </a:solidFill>
                <a:latin typeface="Aptos"/>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21"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Aptos Display"/>
              </a:rPr>
              <a:t>Click to edit Master title style</a:t>
            </a:r>
            <a:endParaRPr lang="en-DE" sz="4400" b="0" strike="noStrike" spc="-1">
              <a:solidFill>
                <a:schemeClr val="dk1"/>
              </a:solidFill>
              <a:latin typeface="Aptos"/>
            </a:endParaRPr>
          </a:p>
        </p:txBody>
      </p:sp>
      <p:sp>
        <p:nvSpPr>
          <p:cNvPr id="22"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DE" sz="2400" b="0" strike="noStrike" spc="-1">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DE" sz="2000" b="0" strike="noStrike" spc="-1">
              <a:solidFill>
                <a:schemeClr val="dk1"/>
              </a:solidFill>
              <a:latin typeface="Aptos"/>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DE" sz="1800" b="0" strike="noStrike" spc="-1">
              <a:solidFill>
                <a:schemeClr val="dk1"/>
              </a:solidFill>
              <a:latin typeface="Aptos"/>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DE" sz="1800" b="0" strike="noStrike" spc="-1">
              <a:solidFill>
                <a:schemeClr val="dk1"/>
              </a:solidFill>
              <a:latin typeface="Aptos"/>
            </a:endParaRPr>
          </a:p>
        </p:txBody>
      </p:sp>
      <p:sp>
        <p:nvSpPr>
          <p:cNvPr id="23" name="PlaceHolder 3"/>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DE" sz="1200" b="0" strike="noStrike" spc="-1">
                <a:solidFill>
                  <a:schemeClr val="lt1"/>
                </a:solidFill>
                <a:latin typeface="Aptos"/>
              </a:defRPr>
            </a:lvl1pPr>
          </a:lstStyle>
          <a:p>
            <a:pPr indent="0" defTabSz="914400">
              <a:lnSpc>
                <a:spcPct val="100000"/>
              </a:lnSpc>
              <a:buNone/>
            </a:pPr>
            <a:r>
              <a:rPr lang="en-DE" sz="1200" b="0" strike="noStrike" spc="-1">
                <a:solidFill>
                  <a:schemeClr val="lt1"/>
                </a:solidFill>
                <a:latin typeface="Aptos"/>
              </a:rPr>
              <a:t>&lt;date/time&gt;</a:t>
            </a:r>
            <a:endParaRPr lang="en-US" sz="1200" b="0" strike="noStrike" spc="-1">
              <a:solidFill>
                <a:srgbClr val="000000"/>
              </a:solidFill>
              <a:latin typeface="Times New Roman"/>
            </a:endParaRPr>
          </a:p>
        </p:txBody>
      </p:sp>
      <p:sp>
        <p:nvSpPr>
          <p:cNvPr id="24" name="PlaceHolder 4"/>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strike="noStrike" spc="-1">
                <a:solidFill>
                  <a:schemeClr val="lt1"/>
                </a:solidFill>
                <a:latin typeface="Aptos"/>
              </a:defRPr>
            </a:lvl1pPr>
          </a:lstStyle>
          <a:p>
            <a:pPr indent="0" algn="ctr" defTabSz="914400">
              <a:lnSpc>
                <a:spcPct val="100000"/>
              </a:lnSpc>
              <a:buNone/>
            </a:pPr>
            <a:r>
              <a:rPr lang="en-US" sz="1200" b="0" strike="noStrike" spc="-1">
                <a:solidFill>
                  <a:schemeClr val="lt1"/>
                </a:solidFill>
                <a:latin typeface="Aptos"/>
              </a:rPr>
              <a:t>&lt;footer&gt;</a:t>
            </a:r>
            <a:endParaRPr lang="en-US" sz="1200" b="0" strike="noStrike" spc="-1">
              <a:solidFill>
                <a:srgbClr val="000000"/>
              </a:solidFill>
              <a:latin typeface="Times New Roman"/>
            </a:endParaRPr>
          </a:p>
        </p:txBody>
      </p:sp>
      <p:sp>
        <p:nvSpPr>
          <p:cNvPr id="25" name="PlaceHolder 5"/>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DE" sz="1200" b="0" strike="noStrike" spc="-1">
                <a:solidFill>
                  <a:schemeClr val="lt1"/>
                </a:solidFill>
                <a:latin typeface="Aptos"/>
              </a:defRPr>
            </a:lvl1pPr>
          </a:lstStyle>
          <a:p>
            <a:pPr indent="0" algn="r" defTabSz="914400">
              <a:lnSpc>
                <a:spcPct val="100000"/>
              </a:lnSpc>
              <a:buNone/>
            </a:pPr>
            <a:fld id="{B2C6F3BB-33A8-4F19-BF40-FC2B21F34C4E}" type="slidenum">
              <a:rPr lang="en-DE" sz="1200" b="0" strike="noStrike" spc="-1">
                <a:solidFill>
                  <a:schemeClr val="lt1"/>
                </a:solidFill>
                <a:latin typeface="Aptos"/>
              </a:rPr>
              <a:t>‹#›</a:t>
            </a:fld>
            <a:endParaRPr lang="en-US"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 name="Rectangle 6"/>
          <p:cNvSpPr/>
          <p:nvPr/>
        </p:nvSpPr>
        <p:spPr>
          <a:xfrm>
            <a:off x="-215640" y="6288480"/>
            <a:ext cx="13137840" cy="106056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3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Aptos Display"/>
              </a:rPr>
              <a:t>Click to edit Master title style</a:t>
            </a:r>
            <a:endParaRPr lang="en-DE" sz="4400" b="0" strike="noStrike" spc="-1">
              <a:solidFill>
                <a:schemeClr val="dk1"/>
              </a:solidFill>
              <a:latin typeface="Aptos"/>
            </a:endParaRPr>
          </a:p>
        </p:txBody>
      </p:sp>
      <p:sp>
        <p:nvSpPr>
          <p:cNvPr id="36"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DE" sz="2400" b="0" strike="noStrike" spc="-1">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DE" sz="2000" b="0" strike="noStrike" spc="-1">
              <a:solidFill>
                <a:schemeClr val="dk1"/>
              </a:solidFill>
              <a:latin typeface="Aptos"/>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DE" sz="1800" b="0" strike="noStrike" spc="-1">
              <a:solidFill>
                <a:schemeClr val="dk1"/>
              </a:solidFill>
              <a:latin typeface="Aptos"/>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DE" sz="1800" b="0" strike="noStrike" spc="-1">
              <a:solidFill>
                <a:schemeClr val="dk1"/>
              </a:solidFill>
              <a:latin typeface="Aptos"/>
            </a:endParaRPr>
          </a:p>
        </p:txBody>
      </p:sp>
      <p:sp>
        <p:nvSpPr>
          <p:cNvPr id="37"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DE" sz="2400" b="0" strike="noStrike" spc="-1">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DE" sz="2000" b="0" strike="noStrike" spc="-1">
              <a:solidFill>
                <a:schemeClr val="dk1"/>
              </a:solidFill>
              <a:latin typeface="Aptos"/>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DE" sz="1800" b="0" strike="noStrike" spc="-1">
              <a:solidFill>
                <a:schemeClr val="dk1"/>
              </a:solidFill>
              <a:latin typeface="Aptos"/>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DE" sz="1800" b="0" strike="noStrike" spc="-1">
              <a:solidFill>
                <a:schemeClr val="dk1"/>
              </a:solidFill>
              <a:latin typeface="Aptos"/>
            </a:endParaRPr>
          </a:p>
        </p:txBody>
      </p:sp>
      <p:sp>
        <p:nvSpPr>
          <p:cNvPr id="38" name="PlaceHolder 4"/>
          <p:cNvSpPr>
            <a:spLocks noGrp="1"/>
          </p:cNvSpPr>
          <p:nvPr>
            <p:ph type="dt" idx="16"/>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DE" sz="1200" b="0" strike="noStrike" spc="-1">
                <a:solidFill>
                  <a:schemeClr val="lt1"/>
                </a:solidFill>
                <a:latin typeface="Aptos"/>
              </a:defRPr>
            </a:lvl1pPr>
          </a:lstStyle>
          <a:p>
            <a:pPr indent="0" defTabSz="914400">
              <a:lnSpc>
                <a:spcPct val="100000"/>
              </a:lnSpc>
              <a:buNone/>
            </a:pPr>
            <a:r>
              <a:rPr lang="en-DE" sz="1200" b="0" strike="noStrike" spc="-1">
                <a:solidFill>
                  <a:schemeClr val="lt1"/>
                </a:solidFill>
                <a:latin typeface="Aptos"/>
              </a:rPr>
              <a:t>&lt;date/time&gt;</a:t>
            </a:r>
            <a:endParaRPr lang="en-US" sz="1200" b="0" strike="noStrike" spc="-1">
              <a:solidFill>
                <a:srgbClr val="000000"/>
              </a:solidFill>
              <a:latin typeface="Times New Roman"/>
            </a:endParaRPr>
          </a:p>
        </p:txBody>
      </p:sp>
      <p:sp>
        <p:nvSpPr>
          <p:cNvPr id="39" name="PlaceHolder 5"/>
          <p:cNvSpPr>
            <a:spLocks noGrp="1"/>
          </p:cNvSpPr>
          <p:nvPr>
            <p:ph type="ftr" idx="17"/>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strike="noStrike" spc="-1">
                <a:solidFill>
                  <a:schemeClr val="lt1"/>
                </a:solidFill>
                <a:latin typeface="Aptos"/>
              </a:defRPr>
            </a:lvl1pPr>
          </a:lstStyle>
          <a:p>
            <a:pPr indent="0" algn="ctr" defTabSz="914400">
              <a:lnSpc>
                <a:spcPct val="100000"/>
              </a:lnSpc>
              <a:buNone/>
            </a:pPr>
            <a:r>
              <a:rPr lang="en-US" sz="1200" b="0" strike="noStrike" spc="-1">
                <a:solidFill>
                  <a:schemeClr val="lt1"/>
                </a:solidFill>
                <a:latin typeface="Aptos"/>
              </a:rPr>
              <a:t>&lt;footer&gt;</a:t>
            </a:r>
            <a:endParaRPr lang="en-US" sz="1200" b="0" strike="noStrike" spc="-1">
              <a:solidFill>
                <a:srgbClr val="000000"/>
              </a:solidFill>
              <a:latin typeface="Times New Roman"/>
            </a:endParaRPr>
          </a:p>
        </p:txBody>
      </p:sp>
      <p:sp>
        <p:nvSpPr>
          <p:cNvPr id="40" name="PlaceHolder 6"/>
          <p:cNvSpPr>
            <a:spLocks noGrp="1"/>
          </p:cNvSpPr>
          <p:nvPr>
            <p:ph type="sldNum" idx="18"/>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DE" sz="1200" b="0" strike="noStrike" spc="-1">
                <a:solidFill>
                  <a:schemeClr val="lt1"/>
                </a:solidFill>
                <a:latin typeface="Aptos"/>
              </a:defRPr>
            </a:lvl1pPr>
          </a:lstStyle>
          <a:p>
            <a:pPr indent="0" algn="r" defTabSz="914400">
              <a:lnSpc>
                <a:spcPct val="100000"/>
              </a:lnSpc>
              <a:buNone/>
            </a:pPr>
            <a:fld id="{A5639817-B0A3-4EF7-BEB7-73149BFDE339}" type="slidenum">
              <a:rPr lang="en-DE" sz="1200" b="0" strike="noStrike" spc="-1">
                <a:solidFill>
                  <a:schemeClr val="lt1"/>
                </a:solidFill>
                <a:latin typeface="Aptos"/>
              </a:rPr>
              <a:t>‹#›</a:t>
            </a:fld>
            <a:endParaRPr lang="en-US"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1523880" y="136440"/>
            <a:ext cx="9143640" cy="2387160"/>
          </a:xfrm>
          <a:prstGeom prst="rect">
            <a:avLst/>
          </a:prstGeom>
          <a:noFill/>
          <a:ln w="0">
            <a:noFill/>
          </a:ln>
        </p:spPr>
        <p:txBody>
          <a:bodyPr lIns="91440" tIns="45720" rIns="91440" bIns="45720" anchor="b">
            <a:normAutofit fontScale="90000"/>
          </a:bodyPr>
          <a:lstStyle/>
          <a:p>
            <a:pPr indent="0" algn="ctr" defTabSz="914400">
              <a:lnSpc>
                <a:spcPct val="90000"/>
              </a:lnSpc>
              <a:buNone/>
            </a:pPr>
            <a:r>
              <a:rPr lang="en-US" sz="6000" b="0" strike="noStrike" spc="-1">
                <a:solidFill>
                  <a:schemeClr val="dk1"/>
                </a:solidFill>
                <a:latin typeface="Aptos Display"/>
              </a:rPr>
              <a:t>Radar odometry using mmWave technology for SLAM applications.</a:t>
            </a:r>
            <a:endParaRPr lang="en-DE" sz="6000" b="0" strike="noStrike" spc="-1">
              <a:solidFill>
                <a:schemeClr val="dk1"/>
              </a:solidFill>
              <a:latin typeface="Aptos"/>
            </a:endParaRPr>
          </a:p>
        </p:txBody>
      </p:sp>
      <p:sp>
        <p:nvSpPr>
          <p:cNvPr id="84" name="PlaceHolder 2"/>
          <p:cNvSpPr>
            <a:spLocks noGrp="1"/>
          </p:cNvSpPr>
          <p:nvPr>
            <p:ph type="subTitle"/>
          </p:nvPr>
        </p:nvSpPr>
        <p:spPr>
          <a:xfrm>
            <a:off x="1523880" y="2523960"/>
            <a:ext cx="9143640" cy="364680"/>
          </a:xfrm>
          <a:prstGeom prst="rect">
            <a:avLst/>
          </a:prstGeom>
          <a:noFill/>
          <a:ln w="0">
            <a:noFill/>
          </a:ln>
        </p:spPr>
        <p:txBody>
          <a:bodyPr lIns="91440" tIns="45720" rIns="91440" bIns="45720" anchor="t">
            <a:normAutofit fontScale="87465" lnSpcReduction="10000"/>
          </a:bodyPr>
          <a:lstStyle/>
          <a:p>
            <a:pPr indent="0" algn="ctr" defTabSz="914400">
              <a:lnSpc>
                <a:spcPct val="90000"/>
              </a:lnSpc>
              <a:spcBef>
                <a:spcPts val="1001"/>
              </a:spcBef>
              <a:buNone/>
              <a:tabLst>
                <a:tab pos="0" algn="l"/>
              </a:tabLst>
            </a:pPr>
            <a:r>
              <a:rPr lang="en-GB" sz="2400" b="0" strike="noStrike" spc="-1">
                <a:solidFill>
                  <a:schemeClr val="dk1"/>
                </a:solidFill>
                <a:latin typeface="Aptos"/>
              </a:rPr>
              <a:t>Radar</a:t>
            </a:r>
            <a:r>
              <a:rPr lang="en-US" sz="2400" b="0" strike="noStrike" spc="-1">
                <a:solidFill>
                  <a:schemeClr val="dk1"/>
                </a:solidFill>
                <a:latin typeface="Aptos"/>
              </a:rPr>
              <a:t>-based Ego-Motion Estimation.</a:t>
            </a:r>
            <a:endParaRPr lang="en-US" sz="2400" b="0" strike="noStrike" spc="-1">
              <a:solidFill>
                <a:srgbClr val="000000"/>
              </a:solidFill>
              <a:latin typeface="Arial"/>
            </a:endParaRPr>
          </a:p>
        </p:txBody>
      </p:sp>
      <p:sp>
        <p:nvSpPr>
          <p:cNvPr id="85" name="PlaceHolder 3"/>
          <p:cNvSpPr>
            <a:spLocks noGrp="1"/>
          </p:cNvSpPr>
          <p:nvPr>
            <p:ph type="ftr" idx="37"/>
          </p:nvPr>
        </p:nvSpPr>
        <p:spPr>
          <a:xfrm>
            <a:off x="4038480" y="6356520"/>
            <a:ext cx="4114440" cy="364680"/>
          </a:xfrm>
          <a:prstGeom prst="rect">
            <a:avLst/>
          </a:prstGeom>
          <a:noFill/>
          <a:ln w="0">
            <a:noFill/>
          </a:ln>
        </p:spPr>
        <p:txBody>
          <a:bodyPr lIns="91440" tIns="45720" rIns="91440" bIns="45720" anchor="ctr">
            <a:noAutofit/>
          </a:bodyPr>
          <a:lstStyle>
            <a:lvl1pPr indent="0" algn="ctr" defTabSz="914400">
              <a:lnSpc>
                <a:spcPct val="100000"/>
              </a:lnSpc>
              <a:buNone/>
              <a:defRPr lang="en-US" sz="1200" b="0" strike="noStrike" spc="-1">
                <a:solidFill>
                  <a:schemeClr val="lt1"/>
                </a:solidFill>
                <a:latin typeface="Aptos"/>
              </a:defRPr>
            </a:lvl1pPr>
          </a:lstStyle>
          <a:p>
            <a:pPr indent="0" algn="ctr" defTabSz="914400">
              <a:lnSpc>
                <a:spcPct val="100000"/>
              </a:lnSpc>
              <a:buNone/>
            </a:pPr>
            <a:r>
              <a:rPr lang="en-US" sz="1200" b="0" strike="noStrike" spc="-1">
                <a:solidFill>
                  <a:schemeClr val="lt1"/>
                </a:solidFill>
                <a:latin typeface="Aptos"/>
              </a:rPr>
              <a:t>Luis Fernando Rodriguez Gutierrez</a:t>
            </a:r>
            <a:endParaRPr lang="en-US" sz="1200" b="0" strike="noStrike" spc="-1">
              <a:solidFill>
                <a:srgbClr val="000000"/>
              </a:solidFill>
              <a:latin typeface="Times New Roman"/>
            </a:endParaRPr>
          </a:p>
          <a:p>
            <a:pPr indent="0" algn="ctr" defTabSz="914400">
              <a:lnSpc>
                <a:spcPct val="100000"/>
              </a:lnSpc>
              <a:buNone/>
            </a:pPr>
            <a:r>
              <a:rPr lang="en-US" sz="1200" b="0" strike="noStrike" spc="-1">
                <a:solidFill>
                  <a:schemeClr val="lt1"/>
                </a:solidFill>
                <a:latin typeface="Aptos"/>
              </a:rPr>
              <a:t>FH Dortmund, 2025, Master ESE</a:t>
            </a:r>
            <a:endParaRPr lang="en-US" sz="1200" b="0" strike="noStrike" spc="-1">
              <a:solidFill>
                <a:srgbClr val="000000"/>
              </a:solidFill>
              <a:latin typeface="Times New Roman"/>
            </a:endParaRPr>
          </a:p>
          <a:p>
            <a:pPr indent="0" algn="ctr" defTabSz="914400">
              <a:lnSpc>
                <a:spcPct val="100000"/>
              </a:lnSpc>
              <a:buNone/>
            </a:pPr>
            <a:endParaRPr lang="en-US" sz="1200" b="0" strike="noStrike" spc="-1">
              <a:solidFill>
                <a:srgbClr val="000000"/>
              </a:solidFill>
              <a:latin typeface="Times New Roman"/>
            </a:endParaRPr>
          </a:p>
        </p:txBody>
      </p:sp>
      <p:sp>
        <p:nvSpPr>
          <p:cNvPr id="86" name="TextBox 6"/>
          <p:cNvSpPr/>
          <p:nvPr/>
        </p:nvSpPr>
        <p:spPr>
          <a:xfrm>
            <a:off x="0" y="4446000"/>
            <a:ext cx="5997960" cy="164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ptos"/>
              </a:rPr>
              <a:t>Author:</a:t>
            </a:r>
            <a:endParaRPr lang="en-US" sz="1800" b="0" strike="noStrike" spc="-1">
              <a:solidFill>
                <a:srgbClr val="000000"/>
              </a:solidFill>
              <a:latin typeface="Arial"/>
            </a:endParaRPr>
          </a:p>
          <a:p>
            <a:pPr defTabSz="914400">
              <a:lnSpc>
                <a:spcPct val="100000"/>
              </a:lnSpc>
            </a:pPr>
            <a:r>
              <a:rPr lang="en-US" sz="1600" b="0" strike="noStrike" spc="-1">
                <a:solidFill>
                  <a:schemeClr val="dk1"/>
                </a:solidFill>
                <a:latin typeface="Aptos"/>
              </a:rPr>
              <a:t>Luis Fernando Rodriguez Gutierrez</a:t>
            </a:r>
            <a:endParaRPr lang="en-US" sz="1600" b="0" strike="noStrike" spc="-1">
              <a:solidFill>
                <a:srgbClr val="000000"/>
              </a:solidFill>
              <a:latin typeface="Arial"/>
            </a:endParaRPr>
          </a:p>
          <a:p>
            <a:pPr defTabSz="914400">
              <a:lnSpc>
                <a:spcPct val="100000"/>
              </a:lnSpc>
            </a:pPr>
            <a:r>
              <a:rPr lang="en-US" sz="1800" b="0" strike="noStrike" spc="-1">
                <a:solidFill>
                  <a:schemeClr val="dk1"/>
                </a:solidFill>
                <a:latin typeface="Aptos"/>
              </a:rPr>
              <a:t>Supervisor:</a:t>
            </a:r>
            <a:endParaRPr lang="en-US" sz="1800" b="0" strike="noStrike" spc="-1">
              <a:solidFill>
                <a:srgbClr val="000000"/>
              </a:solidFill>
              <a:latin typeface="Arial"/>
            </a:endParaRPr>
          </a:p>
          <a:p>
            <a:pPr defTabSz="914400">
              <a:lnSpc>
                <a:spcPct val="100000"/>
              </a:lnSpc>
            </a:pPr>
            <a:r>
              <a:rPr lang="en-US" sz="1600" b="0" strike="noStrike" spc="-1">
                <a:solidFill>
                  <a:schemeClr val="dk1"/>
                </a:solidFill>
                <a:latin typeface="Aptos"/>
              </a:rPr>
              <a:t>Prof. Dr. Andreas Becker</a:t>
            </a:r>
            <a:endParaRPr lang="en-US" sz="1600" b="0" strike="noStrike" spc="-1">
              <a:solidFill>
                <a:srgbClr val="000000"/>
              </a:solidFill>
              <a:latin typeface="Arial"/>
            </a:endParaRPr>
          </a:p>
          <a:p>
            <a:pPr defTabSz="914400">
              <a:lnSpc>
                <a:spcPct val="100000"/>
              </a:lnSpc>
            </a:pPr>
            <a:r>
              <a:rPr lang="en-US" sz="1800" b="0" strike="noStrike" spc="-1">
                <a:solidFill>
                  <a:schemeClr val="dk1"/>
                </a:solidFill>
                <a:latin typeface="Aptos"/>
              </a:rPr>
              <a:t>Co-Supervisor:</a:t>
            </a:r>
            <a:endParaRPr lang="en-US" sz="1800" b="0" strike="noStrike" spc="-1">
              <a:solidFill>
                <a:srgbClr val="000000"/>
              </a:solidFill>
              <a:latin typeface="Arial"/>
            </a:endParaRPr>
          </a:p>
          <a:p>
            <a:pPr defTabSz="914400">
              <a:lnSpc>
                <a:spcPct val="100000"/>
              </a:lnSpc>
            </a:pPr>
            <a:r>
              <a:rPr lang="en-US" sz="1600" b="0" strike="noStrike" spc="-1">
                <a:solidFill>
                  <a:schemeClr val="dk1"/>
                </a:solidFill>
                <a:latin typeface="Aptos"/>
              </a:rPr>
              <a:t>Tobias Uhlich</a:t>
            </a:r>
            <a:endParaRPr lang="en-US" sz="1600" b="0" strike="noStrike" spc="-1">
              <a:solidFill>
                <a:srgbClr val="000000"/>
              </a:solidFill>
              <a:latin typeface="Arial"/>
            </a:endParaRPr>
          </a:p>
        </p:txBody>
      </p:sp>
      <p:pic>
        <p:nvPicPr>
          <p:cNvPr id="87" name="Picture 9" descr="A grey go kart in a room&#10;&#10;AI-generated content may be incorrect."/>
          <p:cNvPicPr/>
          <p:nvPr/>
        </p:nvPicPr>
        <p:blipFill>
          <a:blip r:embed="rId2"/>
          <a:srcRect l="16087" r="19422"/>
          <a:stretch/>
        </p:blipFill>
        <p:spPr>
          <a:xfrm>
            <a:off x="6095880" y="2889360"/>
            <a:ext cx="4684320" cy="3354480"/>
          </a:xfrm>
          <a:prstGeom prst="rect">
            <a:avLst/>
          </a:prstGeom>
          <a:ln w="0">
            <a:noFill/>
          </a:ln>
          <a:effectLst>
            <a:outerShdw blurRad="291960" dist="139498" dir="2700000" algn="tl" rotWithShape="0">
              <a:srgbClr val="333333">
                <a:alpha val="65000"/>
              </a:srgbClr>
            </a:outerShdw>
          </a:effectLst>
        </p:spPr>
      </p:pic>
      <p:sp>
        <p:nvSpPr>
          <p:cNvPr id="5" name="PlaceHolder 4"/>
          <p:cNvSpPr>
            <a:spLocks noGrp="1"/>
          </p:cNvSpPr>
          <p:nvPr>
            <p:ph type="sldNum" idx="3"/>
          </p:nvPr>
        </p:nvSpPr>
        <p:spPr/>
        <p:txBody>
          <a:bodyPr/>
          <a:lstStyle/>
          <a:p>
            <a:fld id="{B2E5D8FF-AE61-492F-B863-991C3CAA7C15}" type="slidenum">
              <a:r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8DC3-1688-C014-E893-FC0DCE809A15}"/>
              </a:ext>
            </a:extLst>
          </p:cNvPr>
          <p:cNvSpPr>
            <a:spLocks noGrp="1"/>
          </p:cNvSpPr>
          <p:nvPr>
            <p:ph type="title"/>
          </p:nvPr>
        </p:nvSpPr>
        <p:spPr/>
        <p:txBody>
          <a:bodyPr/>
          <a:lstStyle/>
          <a:p>
            <a:r>
              <a:rPr lang="en-US" i="1" dirty="0"/>
              <a:t>IWR6843AOP</a:t>
            </a:r>
            <a:br>
              <a:rPr lang="en-US" dirty="0"/>
            </a:br>
            <a:r>
              <a:rPr lang="en-US" sz="3200" dirty="0"/>
              <a:t>Understanding how </a:t>
            </a:r>
            <a:r>
              <a:rPr lang="en-US" sz="3200" i="1" dirty="0"/>
              <a:t>IWR6843AOP</a:t>
            </a:r>
            <a:r>
              <a:rPr lang="en-US" sz="3200" dirty="0"/>
              <a:t> works</a:t>
            </a:r>
            <a:endParaRPr lang="en-DE" sz="3200" dirty="0"/>
          </a:p>
        </p:txBody>
      </p:sp>
      <p:pic>
        <p:nvPicPr>
          <p:cNvPr id="11" name="Graphic 10">
            <a:extLst>
              <a:ext uri="{FF2B5EF4-FFF2-40B4-BE49-F238E27FC236}">
                <a16:creationId xmlns:a16="http://schemas.microsoft.com/office/drawing/2014/main" id="{F2E6B803-CA85-BE64-7BCF-320AC43BBC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9820" y="1690200"/>
            <a:ext cx="5143500" cy="2085975"/>
          </a:xfrm>
          <a:prstGeom prst="rect">
            <a:avLst/>
          </a:prstGeom>
        </p:spPr>
      </p:pic>
      <p:pic>
        <p:nvPicPr>
          <p:cNvPr id="13" name="Graphic 12">
            <a:extLst>
              <a:ext uri="{FF2B5EF4-FFF2-40B4-BE49-F238E27FC236}">
                <a16:creationId xmlns:a16="http://schemas.microsoft.com/office/drawing/2014/main" id="{A63C9F8E-30BA-177F-A2E8-7F5FD1A322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9820" y="3776175"/>
            <a:ext cx="5143500" cy="2124075"/>
          </a:xfrm>
          <a:prstGeom prst="rect">
            <a:avLst/>
          </a:prstGeom>
        </p:spPr>
      </p:pic>
      <p:pic>
        <p:nvPicPr>
          <p:cNvPr id="14" name="Content Placeholder 7" descr="A graph with numbers and a line&#10;&#10;AI-generated content may be incorrect.">
            <a:extLst>
              <a:ext uri="{FF2B5EF4-FFF2-40B4-BE49-F238E27FC236}">
                <a16:creationId xmlns:a16="http://schemas.microsoft.com/office/drawing/2014/main" id="{E2987558-B302-65BC-5B51-CB83645BF70B}"/>
              </a:ext>
            </a:extLst>
          </p:cNvPr>
          <p:cNvPicPr/>
          <p:nvPr/>
        </p:nvPicPr>
        <p:blipFill>
          <a:blip r:embed="rId6"/>
          <a:stretch/>
        </p:blipFill>
        <p:spPr>
          <a:xfrm>
            <a:off x="838080" y="1690200"/>
            <a:ext cx="4350960" cy="4350960"/>
          </a:xfrm>
          <a:prstGeom prst="rect">
            <a:avLst/>
          </a:prstGeom>
          <a:ln w="0">
            <a:noFill/>
          </a:ln>
        </p:spPr>
      </p:pic>
      <p:sp>
        <p:nvSpPr>
          <p:cNvPr id="15" name="PlaceHolder 3">
            <a:extLst>
              <a:ext uri="{FF2B5EF4-FFF2-40B4-BE49-F238E27FC236}">
                <a16:creationId xmlns:a16="http://schemas.microsoft.com/office/drawing/2014/main" id="{2CC98DD3-32B8-3521-FFB8-B6ECBECF9147}"/>
              </a:ext>
            </a:extLst>
          </p:cNvPr>
          <p:cNvSpPr>
            <a:spLocks noGrp="1"/>
          </p:cNvSpPr>
          <p:nvPr>
            <p:ph type="ftr" idx="11"/>
          </p:nvPr>
        </p:nvSpPr>
        <p:spPr>
          <a:xfrm>
            <a:off x="4038480" y="6356520"/>
            <a:ext cx="4114440" cy="364680"/>
          </a:xfrm>
        </p:spPr>
        <p:txBody>
          <a:bodyPr/>
          <a:lstStyle/>
          <a:p>
            <a:r>
              <a:rPr dirty="0"/>
              <a:t>Luis Fernando Rodriguez Gutierrez FH Dortmund, 2025, Master ESE </a:t>
            </a:r>
          </a:p>
        </p:txBody>
      </p:sp>
      <p:sp>
        <p:nvSpPr>
          <p:cNvPr id="16" name="PlaceHolder 4">
            <a:extLst>
              <a:ext uri="{FF2B5EF4-FFF2-40B4-BE49-F238E27FC236}">
                <a16:creationId xmlns:a16="http://schemas.microsoft.com/office/drawing/2014/main" id="{43DC3BD8-C464-2397-7B41-19352EF733C9}"/>
              </a:ext>
            </a:extLst>
          </p:cNvPr>
          <p:cNvSpPr>
            <a:spLocks noGrp="1"/>
          </p:cNvSpPr>
          <p:nvPr>
            <p:ph type="sldNum" idx="12"/>
          </p:nvPr>
        </p:nvSpPr>
        <p:spPr>
          <a:xfrm>
            <a:off x="8610480" y="6356520"/>
            <a:ext cx="2742840" cy="364680"/>
          </a:xfrm>
        </p:spPr>
        <p:txBody>
          <a:bodyPr/>
          <a:lstStyle/>
          <a:p>
            <a:fld id="{AF8EA68D-5501-46E3-AD5E-5A37E4FDF6A2}" type="slidenum">
              <a:rPr/>
              <a:t>10</a:t>
            </a:fld>
            <a:endParaRPr/>
          </a:p>
        </p:txBody>
      </p:sp>
    </p:spTree>
    <p:extLst>
      <p:ext uri="{BB962C8B-B14F-4D97-AF65-F5344CB8AC3E}">
        <p14:creationId xmlns:p14="http://schemas.microsoft.com/office/powerpoint/2010/main" val="580040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1425-A871-EC5A-EF9F-A5F518FE1E36}"/>
              </a:ext>
            </a:extLst>
          </p:cNvPr>
          <p:cNvSpPr>
            <a:spLocks noGrp="1"/>
          </p:cNvSpPr>
          <p:nvPr>
            <p:ph type="title"/>
          </p:nvPr>
        </p:nvSpPr>
        <p:spPr/>
        <p:txBody>
          <a:bodyPr/>
          <a:lstStyle/>
          <a:p>
            <a:r>
              <a:rPr lang="en-US" i="1" dirty="0"/>
              <a:t>IWR6843AOP</a:t>
            </a:r>
            <a:br>
              <a:rPr lang="en-US" dirty="0"/>
            </a:br>
            <a:r>
              <a:rPr lang="en-US" sz="3200" dirty="0"/>
              <a:t>Static and Dynamic Objects</a:t>
            </a:r>
            <a:endParaRPr lang="en-DE" sz="3200" dirty="0"/>
          </a:p>
        </p:txBody>
      </p:sp>
      <p:pic>
        <p:nvPicPr>
          <p:cNvPr id="8" name="Graphic 7">
            <a:extLst>
              <a:ext uri="{FF2B5EF4-FFF2-40B4-BE49-F238E27FC236}">
                <a16:creationId xmlns:a16="http://schemas.microsoft.com/office/drawing/2014/main" id="{56217E69-6BD5-1103-5C25-EA169F8F12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5700" y="1825560"/>
            <a:ext cx="5143500" cy="4352925"/>
          </a:xfrm>
          <a:prstGeom prst="rect">
            <a:avLst/>
          </a:prstGeom>
        </p:spPr>
      </p:pic>
      <p:pic>
        <p:nvPicPr>
          <p:cNvPr id="14" name="Content Placeholder 13" descr="A graph with green and blue x and red x&#10;&#10;AI-generated content may be incorrect.">
            <a:extLst>
              <a:ext uri="{FF2B5EF4-FFF2-40B4-BE49-F238E27FC236}">
                <a16:creationId xmlns:a16="http://schemas.microsoft.com/office/drawing/2014/main" id="{459424A3-16D6-7C37-922D-3BF67ABF6FE1}"/>
              </a:ext>
            </a:extLst>
          </p:cNvPr>
          <p:cNvPicPr>
            <a:picLocks noGrp="1" noChangeAspect="1"/>
          </p:cNvPicPr>
          <p:nvPr>
            <p:ph/>
          </p:nvPr>
        </p:nvPicPr>
        <p:blipFill>
          <a:blip r:embed="rId4" cstate="print">
            <a:extLst>
              <a:ext uri="{28A0092B-C50C-407E-A947-70E740481C1C}">
                <a14:useLocalDpi xmlns:a14="http://schemas.microsoft.com/office/drawing/2010/main" val="0"/>
              </a:ext>
            </a:extLst>
          </a:blip>
          <a:stretch>
            <a:fillRect/>
          </a:stretch>
        </p:blipFill>
        <p:spPr>
          <a:xfrm>
            <a:off x="1291431" y="1825625"/>
            <a:ext cx="4351338" cy="4351338"/>
          </a:xfrm>
        </p:spPr>
      </p:pic>
      <p:sp>
        <p:nvSpPr>
          <p:cNvPr id="15" name="PlaceHolder 3">
            <a:extLst>
              <a:ext uri="{FF2B5EF4-FFF2-40B4-BE49-F238E27FC236}">
                <a16:creationId xmlns:a16="http://schemas.microsoft.com/office/drawing/2014/main" id="{CC5415C8-D731-4EE0-46E4-74BB2AE35C96}"/>
              </a:ext>
            </a:extLst>
          </p:cNvPr>
          <p:cNvSpPr>
            <a:spLocks noGrp="1"/>
          </p:cNvSpPr>
          <p:nvPr>
            <p:ph type="ftr" idx="11"/>
          </p:nvPr>
        </p:nvSpPr>
        <p:spPr>
          <a:xfrm>
            <a:off x="4038480" y="6356520"/>
            <a:ext cx="4114440" cy="364680"/>
          </a:xfrm>
        </p:spPr>
        <p:txBody>
          <a:bodyPr/>
          <a:lstStyle/>
          <a:p>
            <a:r>
              <a:t>Luis Fernando Rodriguez Gutierrez FH Dortmund, 2025, Master ESE </a:t>
            </a:r>
          </a:p>
        </p:txBody>
      </p:sp>
      <p:sp>
        <p:nvSpPr>
          <p:cNvPr id="16" name="PlaceHolder 4">
            <a:extLst>
              <a:ext uri="{FF2B5EF4-FFF2-40B4-BE49-F238E27FC236}">
                <a16:creationId xmlns:a16="http://schemas.microsoft.com/office/drawing/2014/main" id="{730D6274-9D55-0AE7-ABEE-139472A1C74C}"/>
              </a:ext>
            </a:extLst>
          </p:cNvPr>
          <p:cNvSpPr>
            <a:spLocks noGrp="1"/>
          </p:cNvSpPr>
          <p:nvPr>
            <p:ph type="sldNum" idx="12"/>
          </p:nvPr>
        </p:nvSpPr>
        <p:spPr>
          <a:xfrm>
            <a:off x="8610480" y="6356520"/>
            <a:ext cx="2742840" cy="364680"/>
          </a:xfrm>
        </p:spPr>
        <p:txBody>
          <a:bodyPr/>
          <a:lstStyle/>
          <a:p>
            <a:fld id="{AF8EA68D-5501-46E3-AD5E-5A37E4FDF6A2}" type="slidenum">
              <a:rPr/>
              <a:t>11</a:t>
            </a:fld>
            <a:endParaRPr/>
          </a:p>
        </p:txBody>
      </p:sp>
      <p:sp>
        <p:nvSpPr>
          <p:cNvPr id="17" name="PlaceHolder 4">
            <a:extLst>
              <a:ext uri="{FF2B5EF4-FFF2-40B4-BE49-F238E27FC236}">
                <a16:creationId xmlns:a16="http://schemas.microsoft.com/office/drawing/2014/main" id="{F83B9F6D-3177-C7FA-9D62-1171B06FA5F0}"/>
              </a:ext>
            </a:extLst>
          </p:cNvPr>
          <p:cNvSpPr>
            <a:spLocks noGrp="1"/>
          </p:cNvSpPr>
          <p:nvPr>
            <p:ph type="dt" idx="10"/>
          </p:nvPr>
        </p:nvSpPr>
        <p:spPr>
          <a:xfrm>
            <a:off x="838080" y="6356520"/>
            <a:ext cx="2742840" cy="364680"/>
          </a:xfrm>
        </p:spPr>
        <p:txBody>
          <a:bodyPr/>
          <a:lstStyle/>
          <a:p>
            <a:endParaRPr lang="en-US" dirty="0"/>
          </a:p>
        </p:txBody>
      </p:sp>
    </p:spTree>
    <p:extLst>
      <p:ext uri="{BB962C8B-B14F-4D97-AF65-F5344CB8AC3E}">
        <p14:creationId xmlns:p14="http://schemas.microsoft.com/office/powerpoint/2010/main" val="290171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7EB6E-01CC-2AEC-26C9-D7DFAAC94741}"/>
            </a:ext>
          </a:extLst>
        </p:cNvPr>
        <p:cNvGrpSpPr/>
        <p:nvPr/>
      </p:nvGrpSpPr>
      <p:grpSpPr>
        <a:xfrm>
          <a:off x="0" y="0"/>
          <a:ext cx="0" cy="0"/>
          <a:chOff x="0" y="0"/>
          <a:chExt cx="0" cy="0"/>
        </a:xfrm>
      </p:grpSpPr>
      <p:sp>
        <p:nvSpPr>
          <p:cNvPr id="111" name="PlaceHolder 1">
            <a:extLst>
              <a:ext uri="{FF2B5EF4-FFF2-40B4-BE49-F238E27FC236}">
                <a16:creationId xmlns:a16="http://schemas.microsoft.com/office/drawing/2014/main" id="{D584DF56-91BE-49E2-8A0E-11859541ED59}"/>
              </a:ext>
            </a:extLst>
          </p:cNvPr>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Problem Definition.</a:t>
            </a:r>
            <a:br>
              <a:rPr sz="4400" dirty="0"/>
            </a:br>
            <a:r>
              <a:rPr lang="en-US" sz="3200" b="0" strike="noStrike" spc="-1" dirty="0">
                <a:solidFill>
                  <a:schemeClr val="dk1"/>
                </a:solidFill>
                <a:latin typeface="Aptos Display"/>
              </a:rPr>
              <a:t>Limitations of Radar for Odometry.</a:t>
            </a:r>
            <a:endParaRPr lang="en-DE" sz="3200" b="0" strike="noStrike" spc="-1" dirty="0">
              <a:solidFill>
                <a:schemeClr val="dk1"/>
              </a:solidFill>
              <a:latin typeface="Aptos"/>
            </a:endParaRPr>
          </a:p>
        </p:txBody>
      </p:sp>
      <p:sp>
        <p:nvSpPr>
          <p:cNvPr id="112" name="PlaceHolder 2">
            <a:extLst>
              <a:ext uri="{FF2B5EF4-FFF2-40B4-BE49-F238E27FC236}">
                <a16:creationId xmlns:a16="http://schemas.microsoft.com/office/drawing/2014/main" id="{CBAE6A05-4F6D-5998-4C31-594AEF75828F}"/>
              </a:ext>
            </a:extLst>
          </p:cNvPr>
          <p:cNvSpPr>
            <a:spLocks noGrp="1"/>
          </p:cNvSpPr>
          <p:nvPr>
            <p:ph/>
          </p:nvPr>
        </p:nvSpPr>
        <p:spPr>
          <a:xfrm>
            <a:off x="838080" y="1825560"/>
            <a:ext cx="5257440" cy="4350960"/>
          </a:xfrm>
          <a:prstGeom prst="rect">
            <a:avLst/>
          </a:prstGeom>
          <a:noFill/>
          <a:ln w="0">
            <a:noFill/>
          </a:ln>
        </p:spPr>
        <p:txBody>
          <a:bodyPr lIns="91440" tIns="45720" rIns="91440" bIns="45720" anchor="t">
            <a:normAutofit fontScale="82483" lnSpcReduction="20000"/>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Sparse point clouds.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Radar detects only a few reflections per computed frame. Meaning weak geometric of non reflective material will not be easily detected.</a:t>
            </a:r>
            <a:endParaRPr lang="en-DE" sz="2400" b="0" strike="noStrike" spc="-1">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Multipath and clutter.</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Indirect reflections from metallic or smooth surfaces create ghost points or unreliable doppler detections.</a:t>
            </a:r>
            <a:endParaRPr lang="en-DE" sz="2400" b="0" strike="noStrike" spc="-1">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Measurement noise.</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Low SNR and range quantization cause unstable point locations and Doppler outliers.</a:t>
            </a:r>
            <a:endParaRPr lang="en-DE" sz="2400" b="0" strike="noStrike" spc="-1">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Dynamic scenes.</a:t>
            </a:r>
            <a:endParaRPr lang="en-DE" sz="2800" b="0" strike="noStrike" spc="-1">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Moving objects introduce inconsistent detentions between frames.</a:t>
            </a:r>
            <a:endParaRPr lang="en-DE" sz="2400" b="0" strike="noStrike" spc="-1">
              <a:solidFill>
                <a:schemeClr val="dk1"/>
              </a:solidFill>
              <a:latin typeface="Aptos"/>
            </a:endParaRPr>
          </a:p>
        </p:txBody>
      </p:sp>
      <p:pic>
        <p:nvPicPr>
          <p:cNvPr id="113" name="Picture 9" descr="A graph with a line and a line with a graph and a line with a line and a line with a line with a line with a line with a line with a line with a line with&#10;&#10;AI-generated content may be incorrect.">
            <a:extLst>
              <a:ext uri="{FF2B5EF4-FFF2-40B4-BE49-F238E27FC236}">
                <a16:creationId xmlns:a16="http://schemas.microsoft.com/office/drawing/2014/main" id="{F8D456E3-7333-722E-ABDF-DBE935EF10C0}"/>
              </a:ext>
            </a:extLst>
          </p:cNvPr>
          <p:cNvPicPr/>
          <p:nvPr/>
        </p:nvPicPr>
        <p:blipFill>
          <a:blip r:embed="rId2"/>
          <a:srcRect t="8605" b="8781"/>
          <a:stretch/>
        </p:blipFill>
        <p:spPr>
          <a:xfrm>
            <a:off x="6629400" y="1690200"/>
            <a:ext cx="5257440" cy="4343040"/>
          </a:xfrm>
          <a:prstGeom prst="rect">
            <a:avLst/>
          </a:prstGeom>
          <a:ln w="0">
            <a:noFill/>
          </a:ln>
        </p:spPr>
      </p:pic>
      <p:sp>
        <p:nvSpPr>
          <p:cNvPr id="4" name="PlaceHolder 3">
            <a:extLst>
              <a:ext uri="{FF2B5EF4-FFF2-40B4-BE49-F238E27FC236}">
                <a16:creationId xmlns:a16="http://schemas.microsoft.com/office/drawing/2014/main" id="{F4C6677F-479D-661C-4BF3-8252BC2D2075}"/>
              </a:ext>
            </a:extLst>
          </p:cNvPr>
          <p:cNvSpPr>
            <a:spLocks noGrp="1"/>
          </p:cNvSpPr>
          <p:nvPr>
            <p:ph type="ftr" idx="11"/>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1B119809-5288-189A-26C9-8BBDAD0349BC}"/>
              </a:ext>
            </a:extLst>
          </p:cNvPr>
          <p:cNvSpPr>
            <a:spLocks noGrp="1"/>
          </p:cNvSpPr>
          <p:nvPr>
            <p:ph type="sldNum" idx="12"/>
          </p:nvPr>
        </p:nvSpPr>
        <p:spPr/>
        <p:txBody>
          <a:bodyPr/>
          <a:lstStyle/>
          <a:p>
            <a:fld id="{AF8EA68D-5501-46E3-AD5E-5A37E4FDF6A2}" type="slidenum">
              <a:rPr/>
              <a:t>12</a:t>
            </a:fld>
            <a:endParaRPr/>
          </a:p>
        </p:txBody>
      </p:sp>
      <p:sp>
        <p:nvSpPr>
          <p:cNvPr id="6" name="PlaceHolder 5">
            <a:extLst>
              <a:ext uri="{FF2B5EF4-FFF2-40B4-BE49-F238E27FC236}">
                <a16:creationId xmlns:a16="http://schemas.microsoft.com/office/drawing/2014/main" id="{4B55BEED-9410-0B9C-B96F-7B1691EB7B33}"/>
              </a:ext>
            </a:extLst>
          </p:cNvPr>
          <p:cNvSpPr>
            <a:spLocks noGrp="1"/>
          </p:cNvSpPr>
          <p:nvPr>
            <p:ph type="dt" idx="10"/>
          </p:nvPr>
        </p:nvSpPr>
        <p:spPr/>
        <p:txBody>
          <a:bodyPr/>
          <a:lstStyle/>
          <a:p>
            <a:fld id="{24F679D6-047E-438C-A666-3D613B145BCE}" type="datetime8">
              <a:rPr lang="en-US"/>
              <a:t>10/22/2025 10:23 AM</a:t>
            </a:fld>
            <a:endParaRPr lang="en-US" dirty="0"/>
          </a:p>
        </p:txBody>
      </p:sp>
    </p:spTree>
    <p:extLst>
      <p:ext uri="{BB962C8B-B14F-4D97-AF65-F5344CB8AC3E}">
        <p14:creationId xmlns:p14="http://schemas.microsoft.com/office/powerpoint/2010/main" val="3867685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689A3-6968-4ED5-B307-4A8F02BB891C}"/>
              </a:ext>
            </a:extLst>
          </p:cNvPr>
          <p:cNvSpPr>
            <a:spLocks noGrp="1"/>
          </p:cNvSpPr>
          <p:nvPr>
            <p:ph type="title"/>
          </p:nvPr>
        </p:nvSpPr>
        <p:spPr/>
        <p:txBody>
          <a:bodyPr/>
          <a:lstStyle/>
          <a:p>
            <a:r>
              <a:rPr lang="en-US" dirty="0"/>
              <a:t>Problem Approach.</a:t>
            </a:r>
            <a:br>
              <a:rPr lang="en-US" dirty="0"/>
            </a:br>
            <a:r>
              <a:rPr lang="en-US" sz="3200" dirty="0"/>
              <a:t>Limitation of a Dual-Radar setup.</a:t>
            </a:r>
          </a:p>
        </p:txBody>
      </p:sp>
      <p:pic>
        <p:nvPicPr>
          <p:cNvPr id="8" name="Content Placeholder 7">
            <a:extLst>
              <a:ext uri="{FF2B5EF4-FFF2-40B4-BE49-F238E27FC236}">
                <a16:creationId xmlns:a16="http://schemas.microsoft.com/office/drawing/2014/main" id="{CAA8E4A4-4EE2-1752-D7A0-DFC94455468F}"/>
              </a:ext>
            </a:extLst>
          </p:cNvPr>
          <p:cNvPicPr>
            <a:picLocks noGrp="1" noChangeAspect="1"/>
          </p:cNvPicPr>
          <p:nvPr>
            <p:ph/>
          </p:nvPr>
        </p:nvPicPr>
        <p:blipFill>
          <a:blip r:embed="rId2">
            <a:extLst>
              <a:ext uri="{96DAC541-7B7A-43D3-8B79-37D633B846F1}">
                <asvg:svgBlip xmlns:asvg="http://schemas.microsoft.com/office/drawing/2016/SVG/main" r:embed="rId3"/>
              </a:ext>
            </a:extLst>
          </a:blip>
          <a:stretch>
            <a:fillRect/>
          </a:stretch>
        </p:blipFill>
        <p:spPr>
          <a:xfrm>
            <a:off x="838200" y="2799357"/>
            <a:ext cx="5130800" cy="2403874"/>
          </a:xfrm>
          <a:prstGeom prst="rect">
            <a:avLst/>
          </a:prstGeom>
          <a:noFill/>
          <a:ln w="0">
            <a:noFill/>
          </a:ln>
        </p:spPr>
      </p:pic>
      <p:sp>
        <p:nvSpPr>
          <p:cNvPr id="6" name="Content Placeholder 5">
            <a:extLst>
              <a:ext uri="{FF2B5EF4-FFF2-40B4-BE49-F238E27FC236}">
                <a16:creationId xmlns:a16="http://schemas.microsoft.com/office/drawing/2014/main" id="{7D44010D-1EF0-E134-CC5F-5DC9D2DD6B4C}"/>
              </a:ext>
            </a:extLst>
          </p:cNvPr>
          <p:cNvSpPr>
            <a:spLocks noGrp="1"/>
          </p:cNvSpPr>
          <p:nvPr>
            <p:ph/>
          </p:nvPr>
        </p:nvSpPr>
        <p:spPr>
          <a:xfrm>
            <a:off x="6226200" y="1825560"/>
            <a:ext cx="5131080" cy="2104756"/>
          </a:xfrm>
        </p:spPr>
        <p:txBody>
          <a:bodyPr/>
          <a:lstStyle/>
          <a:p>
            <a:r>
              <a:rPr lang="en-US" dirty="0"/>
              <a:t>To avoid the multipath of “ghost detections” when using 2 radars a simple solution is often used, such as using different frequencies in each sensors.</a:t>
            </a:r>
          </a:p>
          <a:p>
            <a:endParaRPr lang="en-DE" dirty="0"/>
          </a:p>
        </p:txBody>
      </p:sp>
      <p:pic>
        <p:nvPicPr>
          <p:cNvPr id="10" name="Graphic 9">
            <a:extLst>
              <a:ext uri="{FF2B5EF4-FFF2-40B4-BE49-F238E27FC236}">
                <a16:creationId xmlns:a16="http://schemas.microsoft.com/office/drawing/2014/main" id="{7E543EF0-3262-4D67-5A5F-D374EBE3CD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990" y="4160243"/>
            <a:ext cx="5143500" cy="2085975"/>
          </a:xfrm>
          <a:prstGeom prst="rect">
            <a:avLst/>
          </a:prstGeom>
        </p:spPr>
      </p:pic>
    </p:spTree>
    <p:extLst>
      <p:ext uri="{BB962C8B-B14F-4D97-AF65-F5344CB8AC3E}">
        <p14:creationId xmlns:p14="http://schemas.microsoft.com/office/powerpoint/2010/main" val="1378730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r>
              <a:rPr lang="en-US" dirty="0"/>
              <a:t>Problem Approach.</a:t>
            </a:r>
            <a:br>
              <a:rPr lang="en-US" dirty="0"/>
            </a:br>
            <a:r>
              <a:rPr lang="en-US" sz="3200" dirty="0"/>
              <a:t>Translation and Rotation.</a:t>
            </a:r>
          </a:p>
        </p:txBody>
      </p:sp>
      <p:sp>
        <p:nvSpPr>
          <p:cNvPr id="118" name="PlaceHolder 2"/>
          <p:cNvSpPr>
            <a:spLocks noGrp="1"/>
          </p:cNvSpPr>
          <p:nvPr>
            <p:ph/>
          </p:nvPr>
        </p:nvSpPr>
        <p:spPr>
          <a:xfrm>
            <a:off x="838080" y="1825560"/>
            <a:ext cx="5049000" cy="4350960"/>
          </a:xfrm>
          <a:prstGeom prst="rect">
            <a:avLst/>
          </a:prstGeom>
          <a:noFill/>
          <a:ln w="0">
            <a:noFill/>
          </a:ln>
        </p:spPr>
        <p:txBody>
          <a:bodyPr lIns="91440" tIns="45720" rIns="91440" bIns="45720" anchor="t">
            <a:normAutofit fontScale="92123"/>
          </a:bodyPr>
          <a:lstStyle/>
          <a:p>
            <a:pPr defTabSz="914400">
              <a:lnSpc>
                <a:spcPct val="90000"/>
              </a:lnSpc>
              <a:spcBef>
                <a:spcPts val="1001"/>
              </a:spcBef>
              <a:buClr>
                <a:srgbClr val="000000"/>
              </a:buClr>
            </a:pPr>
            <a:r>
              <a:rPr lang="en-US" sz="2800" b="0" strike="noStrike" spc="-1" dirty="0">
                <a:solidFill>
                  <a:schemeClr val="dk1"/>
                </a:solidFill>
                <a:latin typeface="Aptos"/>
              </a:rPr>
              <a:t>Why </a:t>
            </a:r>
            <a:r>
              <a:rPr lang="en-US" sz="2800" b="0" strike="noStrike" spc="-1" dirty="0" err="1">
                <a:solidFill>
                  <a:schemeClr val="dk1"/>
                </a:solidFill>
                <a:latin typeface="Aptos"/>
              </a:rPr>
              <a:t>mmWave</a:t>
            </a:r>
            <a:r>
              <a:rPr lang="en-US" sz="2800" b="0" strike="noStrike" spc="-1" dirty="0">
                <a:solidFill>
                  <a:schemeClr val="dk1"/>
                </a:solidFill>
                <a:latin typeface="Aptos"/>
              </a:rPr>
              <a:t> + IMU?</a:t>
            </a:r>
            <a:endParaRPr lang="en-DE" sz="28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Environmental robustness: Operates reliably under adverse conditions, such as rain.</a:t>
            </a:r>
            <a:endParaRPr lang="en-DE" sz="24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Doppler advantage: Directly measures radial velocity, reducing ambiguity in motion estimation.</a:t>
            </a:r>
            <a:endParaRPr lang="en-DE" sz="24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Inertial support: IMU provides pose estimates complementing radar’s data.</a:t>
            </a:r>
            <a:endParaRPr lang="en-DE" sz="24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Combined benefit:</a:t>
            </a:r>
            <a:endParaRPr lang="en-DE" sz="2400" b="0" strike="noStrike" spc="-1" dirty="0">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Radar provides accurate translation.</a:t>
            </a:r>
            <a:endParaRPr lang="en-DE" sz="2000" b="0" strike="noStrike" spc="-1" dirty="0">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IMU provides consistent rotation.</a:t>
            </a:r>
            <a:endParaRPr lang="en-DE" sz="2000" b="0" strike="noStrike" spc="-1" dirty="0">
              <a:solidFill>
                <a:schemeClr val="dk1"/>
              </a:solidFill>
              <a:latin typeface="Aptos"/>
            </a:endParaRPr>
          </a:p>
        </p:txBody>
      </p:sp>
      <p:sp>
        <p:nvSpPr>
          <p:cNvPr id="119" name="TextBox 8"/>
          <p:cNvSpPr/>
          <p:nvPr/>
        </p:nvSpPr>
        <p:spPr>
          <a:xfrm>
            <a:off x="7863480" y="2470320"/>
            <a:ext cx="1000080" cy="820080"/>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120" name="TextBox 9"/>
          <p:cNvSpPr/>
          <p:nvPr/>
        </p:nvSpPr>
        <p:spPr>
          <a:xfrm>
            <a:off x="9980640" y="2470320"/>
            <a:ext cx="779400" cy="820080"/>
          </a:xfrm>
          <a:prstGeom prst="rect">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121" name="TextBox 10"/>
          <p:cNvSpPr/>
          <p:nvPr/>
        </p:nvSpPr>
        <p:spPr>
          <a:xfrm>
            <a:off x="7492680" y="3550320"/>
            <a:ext cx="3389400" cy="889200"/>
          </a:xfrm>
          <a:prstGeom prst="rect">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122" name="TextBox 12"/>
          <p:cNvSpPr/>
          <p:nvPr/>
        </p:nvSpPr>
        <p:spPr>
          <a:xfrm>
            <a:off x="9009720" y="2673000"/>
            <a:ext cx="779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ptos"/>
              </a:rPr>
              <a:t>and</a:t>
            </a:r>
            <a:endParaRPr lang="en-US" sz="1800" b="0" strike="noStrike" spc="-1">
              <a:solidFill>
                <a:srgbClr val="000000"/>
              </a:solidFill>
              <a:latin typeface="Arial"/>
            </a:endParaRPr>
          </a:p>
        </p:txBody>
      </p:sp>
      <p:sp>
        <p:nvSpPr>
          <p:cNvPr id="4" name="PlaceHolder 3"/>
          <p:cNvSpPr>
            <a:spLocks noGrp="1"/>
          </p:cNvSpPr>
          <p:nvPr>
            <p:ph type="ftr" idx="11"/>
          </p:nvPr>
        </p:nvSpPr>
        <p:spPr/>
        <p:txBody>
          <a:bodyPr/>
          <a:lstStyle/>
          <a:p>
            <a:r>
              <a:t>Luis Fernando Rodriguez Gutierrez FH Dortmund, 2025, Master ESE </a:t>
            </a:r>
          </a:p>
        </p:txBody>
      </p:sp>
      <p:sp>
        <p:nvSpPr>
          <p:cNvPr id="5" name="PlaceHolder 4"/>
          <p:cNvSpPr>
            <a:spLocks noGrp="1"/>
          </p:cNvSpPr>
          <p:nvPr>
            <p:ph type="sldNum" idx="12"/>
          </p:nvPr>
        </p:nvSpPr>
        <p:spPr/>
        <p:txBody>
          <a:bodyPr/>
          <a:lstStyle/>
          <a:p>
            <a:fld id="{36E39B96-F6B1-45AB-BD9D-1C764B62B26B}" type="slidenum">
              <a:rPr/>
              <a:t>14</a:t>
            </a:fld>
            <a:endParaRPr/>
          </a:p>
        </p:txBody>
      </p:sp>
      <p:sp>
        <p:nvSpPr>
          <p:cNvPr id="6" name="PlaceHolder 5"/>
          <p:cNvSpPr>
            <a:spLocks noGrp="1"/>
          </p:cNvSpPr>
          <p:nvPr>
            <p:ph type="dt" idx="10"/>
          </p:nvPr>
        </p:nvSpPr>
        <p:spPr/>
        <p:txBody>
          <a:bodyPr/>
          <a:lstStyle/>
          <a:p>
            <a:fld id="{FB067AB2-BF73-4AF5-8219-1B08219E33D2}" type="datetime8">
              <a:rPr lang="en-US"/>
              <a:t>10/22/2025 10:23 AM</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B859-D708-EE2B-F0D8-A54D355024F5}"/>
              </a:ext>
            </a:extLst>
          </p:cNvPr>
          <p:cNvSpPr>
            <a:spLocks noGrp="1"/>
          </p:cNvSpPr>
          <p:nvPr>
            <p:ph type="title"/>
          </p:nvPr>
        </p:nvSpPr>
        <p:spPr/>
        <p:txBody>
          <a:bodyPr/>
          <a:lstStyle/>
          <a:p>
            <a:r>
              <a:rPr lang="en-US" dirty="0"/>
              <a:t>Method Overview</a:t>
            </a:r>
            <a:br>
              <a:rPr lang="en-US" dirty="0"/>
            </a:br>
            <a:r>
              <a:rPr lang="en-US" sz="3200" i="1" dirty="0"/>
              <a:t>Pipeline</a:t>
            </a:r>
            <a:endParaRPr lang="en-DE" sz="3200" dirty="0"/>
          </a:p>
        </p:txBody>
      </p:sp>
      <p:sp>
        <p:nvSpPr>
          <p:cNvPr id="4" name="PlaceHolder 3"/>
          <p:cNvSpPr>
            <a:spLocks noGrp="1"/>
          </p:cNvSpPr>
          <p:nvPr>
            <p:ph type="ftr" idx="17"/>
          </p:nvPr>
        </p:nvSpPr>
        <p:spPr/>
        <p:txBody>
          <a:bodyPr/>
          <a:lstStyle/>
          <a:p>
            <a:r>
              <a:t>Luis Fernando Rodriguez Gutierrez FH Dortmund, 2025, Master ESE </a:t>
            </a:r>
          </a:p>
        </p:txBody>
      </p:sp>
      <p:sp>
        <p:nvSpPr>
          <p:cNvPr id="5" name="PlaceHolder 4"/>
          <p:cNvSpPr>
            <a:spLocks noGrp="1"/>
          </p:cNvSpPr>
          <p:nvPr>
            <p:ph type="sldNum" idx="18"/>
          </p:nvPr>
        </p:nvSpPr>
        <p:spPr/>
        <p:txBody>
          <a:bodyPr/>
          <a:lstStyle/>
          <a:p>
            <a:fld id="{C9F20CE2-C4CD-4D54-88D6-9EAF542D534B}" type="slidenum">
              <a:rPr/>
              <a:t>15</a:t>
            </a:fld>
            <a:endParaRPr/>
          </a:p>
        </p:txBody>
      </p:sp>
      <p:sp>
        <p:nvSpPr>
          <p:cNvPr id="6" name="PlaceHolder 5"/>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3F32D506-2047-BDCD-3A5C-A942B6C2562F}"/>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838080" y="2020264"/>
            <a:ext cx="10784232" cy="3230867"/>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092B-5DAF-98E2-F7BA-F9564CD96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EBCC7-6B3E-1A43-2E78-3D576C1A6549}"/>
              </a:ext>
            </a:extLst>
          </p:cNvPr>
          <p:cNvSpPr>
            <a:spLocks noGrp="1"/>
          </p:cNvSpPr>
          <p:nvPr>
            <p:ph type="title"/>
          </p:nvPr>
        </p:nvSpPr>
        <p:spPr/>
        <p:txBody>
          <a:bodyPr/>
          <a:lstStyle/>
          <a:p>
            <a:r>
              <a:rPr lang="en-US" dirty="0"/>
              <a:t>Method Overview</a:t>
            </a:r>
            <a:br>
              <a:rPr lang="en-US" dirty="0"/>
            </a:br>
            <a:r>
              <a:rPr lang="en-US" sz="3200" i="1" dirty="0"/>
              <a:t>Pipeline Code Implementation</a:t>
            </a:r>
            <a:endParaRPr lang="en-DE" sz="3200" dirty="0"/>
          </a:p>
        </p:txBody>
      </p:sp>
      <p:sp>
        <p:nvSpPr>
          <p:cNvPr id="4" name="PlaceHolder 3">
            <a:extLst>
              <a:ext uri="{FF2B5EF4-FFF2-40B4-BE49-F238E27FC236}">
                <a16:creationId xmlns:a16="http://schemas.microsoft.com/office/drawing/2014/main" id="{6F17BE7A-23EF-B43C-282A-C649AC1A7C65}"/>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7BE14677-86D8-C904-1CCC-73640E1149D3}"/>
              </a:ext>
            </a:extLst>
          </p:cNvPr>
          <p:cNvSpPr>
            <a:spLocks noGrp="1"/>
          </p:cNvSpPr>
          <p:nvPr>
            <p:ph type="sldNum" idx="18"/>
          </p:nvPr>
        </p:nvSpPr>
        <p:spPr/>
        <p:txBody>
          <a:bodyPr/>
          <a:lstStyle/>
          <a:p>
            <a:fld id="{C9F20CE2-C4CD-4D54-88D6-9EAF542D534B}" type="slidenum">
              <a:rPr/>
              <a:t>16</a:t>
            </a:fld>
            <a:endParaRPr/>
          </a:p>
        </p:txBody>
      </p:sp>
      <p:sp>
        <p:nvSpPr>
          <p:cNvPr id="6" name="PlaceHolder 5">
            <a:extLst>
              <a:ext uri="{FF2B5EF4-FFF2-40B4-BE49-F238E27FC236}">
                <a16:creationId xmlns:a16="http://schemas.microsoft.com/office/drawing/2014/main" id="{8D2352CB-DF65-57F0-4BF1-4DD59029702B}"/>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C50AAB26-EB05-5B1F-85B3-4491249C9D8F}"/>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838080" y="2020264"/>
            <a:ext cx="10784232" cy="3230867"/>
          </a:xfrm>
        </p:spPr>
      </p:pic>
    </p:spTree>
    <p:extLst>
      <p:ext uri="{BB962C8B-B14F-4D97-AF65-F5344CB8AC3E}">
        <p14:creationId xmlns:p14="http://schemas.microsoft.com/office/powerpoint/2010/main" val="193511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CD797-F284-C6E6-244A-E4DAF84AF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C2F09-0434-131D-4C29-CB97A5E802DA}"/>
              </a:ext>
            </a:extLst>
          </p:cNvPr>
          <p:cNvSpPr>
            <a:spLocks noGrp="1"/>
          </p:cNvSpPr>
          <p:nvPr>
            <p:ph type="title"/>
          </p:nvPr>
        </p:nvSpPr>
        <p:spPr/>
        <p:txBody>
          <a:bodyPr/>
          <a:lstStyle/>
          <a:p>
            <a:r>
              <a:rPr lang="en-US" dirty="0"/>
              <a:t>Method Overview</a:t>
            </a:r>
            <a:br>
              <a:rPr lang="en-US" dirty="0"/>
            </a:br>
            <a:r>
              <a:rPr lang="en-US" sz="3200" i="1" dirty="0"/>
              <a:t>Preprocessing and Sensor Fusion</a:t>
            </a:r>
            <a:endParaRPr lang="en-DE" sz="3200" dirty="0"/>
          </a:p>
        </p:txBody>
      </p:sp>
      <p:sp>
        <p:nvSpPr>
          <p:cNvPr id="4" name="PlaceHolder 3">
            <a:extLst>
              <a:ext uri="{FF2B5EF4-FFF2-40B4-BE49-F238E27FC236}">
                <a16:creationId xmlns:a16="http://schemas.microsoft.com/office/drawing/2014/main" id="{3836122E-60AC-227C-EF32-139444C6D641}"/>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6FE599E7-39F2-FFBD-B341-84C5B7B1A4FD}"/>
              </a:ext>
            </a:extLst>
          </p:cNvPr>
          <p:cNvSpPr>
            <a:spLocks noGrp="1"/>
          </p:cNvSpPr>
          <p:nvPr>
            <p:ph type="sldNum" idx="18"/>
          </p:nvPr>
        </p:nvSpPr>
        <p:spPr/>
        <p:txBody>
          <a:bodyPr/>
          <a:lstStyle/>
          <a:p>
            <a:fld id="{C9F20CE2-C4CD-4D54-88D6-9EAF542D534B}" type="slidenum">
              <a:rPr/>
              <a:t>17</a:t>
            </a:fld>
            <a:endParaRPr/>
          </a:p>
        </p:txBody>
      </p:sp>
      <p:sp>
        <p:nvSpPr>
          <p:cNvPr id="6" name="PlaceHolder 5">
            <a:extLst>
              <a:ext uri="{FF2B5EF4-FFF2-40B4-BE49-F238E27FC236}">
                <a16:creationId xmlns:a16="http://schemas.microsoft.com/office/drawing/2014/main" id="{CD653F40-14E2-71EF-7E0F-36B05F188BA0}"/>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48127B9B-86FA-BD43-DDE8-87BCFC6DD39E}"/>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84CCB2B2-2DDD-0751-8CA4-046A3A0B2F7C}"/>
              </a:ext>
            </a:extLst>
          </p:cNvPr>
          <p:cNvPicPr>
            <a:picLocks noGrp="1" noChangeAspect="1"/>
          </p:cNvPicPr>
          <p:nvPr>
            <p:ph/>
          </p:nvPr>
        </p:nvPicPr>
        <p:blipFill>
          <a:blip r:embed="rId2">
            <a:extLst>
              <a:ext uri="{28A0092B-C50C-407E-A947-70E740481C1C}">
                <a14:useLocalDpi xmlns:a14="http://schemas.microsoft.com/office/drawing/2010/main" val="0"/>
              </a:ext>
            </a:extLst>
          </a:blip>
          <a:srcRect r="60820" b="3279"/>
          <a:stretch>
            <a:fillRect/>
          </a:stretch>
        </p:blipFill>
        <p:spPr>
          <a:xfrm>
            <a:off x="838080" y="2020265"/>
            <a:ext cx="4225239" cy="3124942"/>
          </a:xfrm>
          <a:prstGeom prst="roundRect">
            <a:avLst/>
          </a:prstGeom>
        </p:spPr>
      </p:pic>
      <p:sp>
        <p:nvSpPr>
          <p:cNvPr id="10" name="Rectangle: Single Corner Snipped 9">
            <a:extLst>
              <a:ext uri="{FF2B5EF4-FFF2-40B4-BE49-F238E27FC236}">
                <a16:creationId xmlns:a16="http://schemas.microsoft.com/office/drawing/2014/main" id="{2E5AE716-14E8-5B19-F071-42684B85960F}"/>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Rigid-Body Transform: Converts each radar’s local coordinates into the vehicle frame.</a:t>
            </a:r>
          </a:p>
          <a:p>
            <a:pPr marL="285750" indent="-285750">
              <a:buFont typeface="Arial" panose="020B0604020202020204" pitchFamily="34" charset="0"/>
              <a:buChar char="•"/>
            </a:pPr>
            <a:r>
              <a:rPr lang="en-US" dirty="0">
                <a:solidFill>
                  <a:schemeClr val="tx1"/>
                </a:solidFill>
              </a:rPr>
              <a:t>Radar Merge: Combines both sensors into one unified point cloud.</a:t>
            </a:r>
          </a:p>
          <a:p>
            <a:pPr marL="285750" indent="-285750">
              <a:buFont typeface="Arial" panose="020B0604020202020204" pitchFamily="34" charset="0"/>
              <a:buChar char="•"/>
            </a:pPr>
            <a:r>
              <a:rPr lang="en-US" dirty="0">
                <a:solidFill>
                  <a:schemeClr val="tx1"/>
                </a:solidFill>
              </a:rPr>
              <a:t>IMU Integration: Provides angular rate </a:t>
            </a:r>
            <a:r>
              <a:rPr lang="el-GR" dirty="0">
                <a:solidFill>
                  <a:schemeClr val="tx1"/>
                </a:solidFill>
              </a:rPr>
              <a:t>φ</a:t>
            </a:r>
            <a:r>
              <a:rPr lang="en-US" dirty="0">
                <a:solidFill>
                  <a:schemeClr val="tx1"/>
                </a:solidFill>
              </a:rPr>
              <a:t> and orientation for frame-to-frame alignment.</a:t>
            </a:r>
          </a:p>
          <a:p>
            <a:pPr marL="285750" indent="-285750">
              <a:buFont typeface="Arial" panose="020B0604020202020204" pitchFamily="34" charset="0"/>
              <a:buChar char="•"/>
            </a:pPr>
            <a:r>
              <a:rPr lang="en-US" dirty="0">
                <a:solidFill>
                  <a:schemeClr val="tx1"/>
                </a:solidFill>
              </a:rPr>
              <a:t>Frame Aggregation: Build submaps (Q).</a:t>
            </a:r>
          </a:p>
          <a:p>
            <a:pPr marL="742950" lvl="1" indent="-285750">
              <a:buFont typeface="Arial" panose="020B0604020202020204" pitchFamily="34" charset="0"/>
              <a:buChar char="•"/>
            </a:pPr>
            <a:r>
              <a:rPr lang="en-US" dirty="0">
                <a:solidFill>
                  <a:schemeClr val="tx1"/>
                </a:solidFill>
              </a:rPr>
              <a:t>Around 10 frames improve spatial sparsity.</a:t>
            </a:r>
            <a:endParaRPr lang="en-DE" dirty="0">
              <a:solidFill>
                <a:schemeClr val="tx1"/>
              </a:solidFill>
            </a:endParaRPr>
          </a:p>
          <a:p>
            <a:pPr algn="ctr"/>
            <a:endParaRPr lang="en-DE" dirty="0"/>
          </a:p>
        </p:txBody>
      </p:sp>
    </p:spTree>
    <p:extLst>
      <p:ext uri="{BB962C8B-B14F-4D97-AF65-F5344CB8AC3E}">
        <p14:creationId xmlns:p14="http://schemas.microsoft.com/office/powerpoint/2010/main" val="269179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A09FA-B6FD-FD5B-1ADA-A64E08E18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CC8DD-A864-1B0D-A499-C2BDF0578439}"/>
              </a:ext>
            </a:extLst>
          </p:cNvPr>
          <p:cNvSpPr>
            <a:spLocks noGrp="1"/>
          </p:cNvSpPr>
          <p:nvPr>
            <p:ph type="title"/>
          </p:nvPr>
        </p:nvSpPr>
        <p:spPr/>
        <p:txBody>
          <a:bodyPr/>
          <a:lstStyle/>
          <a:p>
            <a:r>
              <a:rPr lang="en-US" dirty="0"/>
              <a:t>Method Overview</a:t>
            </a:r>
            <a:br>
              <a:rPr lang="en-US" dirty="0"/>
            </a:br>
            <a:r>
              <a:rPr lang="en-US" sz="3200" i="1" dirty="0"/>
              <a:t>Preprocessing and Sensor Fusion</a:t>
            </a:r>
            <a:endParaRPr lang="en-DE" sz="3200" dirty="0"/>
          </a:p>
        </p:txBody>
      </p:sp>
      <p:sp>
        <p:nvSpPr>
          <p:cNvPr id="4" name="PlaceHolder 3">
            <a:extLst>
              <a:ext uri="{FF2B5EF4-FFF2-40B4-BE49-F238E27FC236}">
                <a16:creationId xmlns:a16="http://schemas.microsoft.com/office/drawing/2014/main" id="{C9450060-8CF2-17E6-E9D8-4F8A7FF52BC9}"/>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9893506C-0308-67E5-08A1-9079D7F081CD}"/>
              </a:ext>
            </a:extLst>
          </p:cNvPr>
          <p:cNvSpPr>
            <a:spLocks noGrp="1"/>
          </p:cNvSpPr>
          <p:nvPr>
            <p:ph type="sldNum" idx="18"/>
          </p:nvPr>
        </p:nvSpPr>
        <p:spPr/>
        <p:txBody>
          <a:bodyPr/>
          <a:lstStyle/>
          <a:p>
            <a:fld id="{C9F20CE2-C4CD-4D54-88D6-9EAF542D534B}" type="slidenum">
              <a:rPr/>
              <a:t>18</a:t>
            </a:fld>
            <a:endParaRPr/>
          </a:p>
        </p:txBody>
      </p:sp>
      <p:sp>
        <p:nvSpPr>
          <p:cNvPr id="6" name="PlaceHolder 5">
            <a:extLst>
              <a:ext uri="{FF2B5EF4-FFF2-40B4-BE49-F238E27FC236}">
                <a16:creationId xmlns:a16="http://schemas.microsoft.com/office/drawing/2014/main" id="{965B36DC-C56A-14D9-883F-37121DE3119A}"/>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13AD498-A9BC-BA48-2AF6-9FFB289FD054}"/>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767F2570-B1FA-6686-FA24-8DDB4F87948A}"/>
              </a:ext>
            </a:extLst>
          </p:cNvPr>
          <p:cNvPicPr>
            <a:picLocks noGrp="1" noChangeAspect="1"/>
          </p:cNvPicPr>
          <p:nvPr>
            <p:ph/>
          </p:nvPr>
        </p:nvPicPr>
        <p:blipFill>
          <a:blip r:embed="rId2">
            <a:extLst>
              <a:ext uri="{28A0092B-C50C-407E-A947-70E740481C1C}">
                <a14:useLocalDpi xmlns:a14="http://schemas.microsoft.com/office/drawing/2010/main" val="0"/>
              </a:ext>
            </a:extLst>
          </a:blip>
          <a:srcRect r="60820" b="3279"/>
          <a:stretch>
            <a:fillRect/>
          </a:stretch>
        </p:blipFill>
        <p:spPr>
          <a:xfrm>
            <a:off x="838080" y="2020265"/>
            <a:ext cx="4225239" cy="3124942"/>
          </a:xfrm>
          <a:prstGeom prst="roundRect">
            <a:avLst/>
          </a:prstGeom>
        </p:spPr>
      </p:pic>
      <p:sp>
        <p:nvSpPr>
          <p:cNvPr id="10" name="Rectangle: Single Corner Snipped 9">
            <a:extLst>
              <a:ext uri="{FF2B5EF4-FFF2-40B4-BE49-F238E27FC236}">
                <a16:creationId xmlns:a16="http://schemas.microsoft.com/office/drawing/2014/main" id="{245026C5-5265-6EBF-5F1A-4B239B957EC1}"/>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close-up of a number&#10;&#10;AI-generated content may be incorrect.">
            <a:extLst>
              <a:ext uri="{FF2B5EF4-FFF2-40B4-BE49-F238E27FC236}">
                <a16:creationId xmlns:a16="http://schemas.microsoft.com/office/drawing/2014/main" id="{F2A27B0F-FAC1-8567-35B5-BE60290D5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555" y="4075990"/>
            <a:ext cx="3209925" cy="933450"/>
          </a:xfrm>
          <a:prstGeom prst="rect">
            <a:avLst/>
          </a:prstGeom>
        </p:spPr>
      </p:pic>
      <p:pic>
        <p:nvPicPr>
          <p:cNvPr id="12" name="Picture 11" descr="A close-up of a math problem&#10;&#10;AI-generated content may be incorrect.">
            <a:extLst>
              <a:ext uri="{FF2B5EF4-FFF2-40B4-BE49-F238E27FC236}">
                <a16:creationId xmlns:a16="http://schemas.microsoft.com/office/drawing/2014/main" id="{7529BC62-FAD1-B2FF-59A6-82F59F787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890" y="4118852"/>
            <a:ext cx="3181350" cy="847725"/>
          </a:xfrm>
          <a:prstGeom prst="rect">
            <a:avLst/>
          </a:prstGeom>
        </p:spPr>
      </p:pic>
      <p:sp>
        <p:nvSpPr>
          <p:cNvPr id="13" name="TextBox 12">
            <a:extLst>
              <a:ext uri="{FF2B5EF4-FFF2-40B4-BE49-F238E27FC236}">
                <a16:creationId xmlns:a16="http://schemas.microsoft.com/office/drawing/2014/main" id="{605F9508-544D-0B9F-FE0E-EF650EDAD216}"/>
              </a:ext>
            </a:extLst>
          </p:cNvPr>
          <p:cNvSpPr txBox="1"/>
          <p:nvPr/>
        </p:nvSpPr>
        <p:spPr>
          <a:xfrm>
            <a:off x="6302113" y="3749520"/>
            <a:ext cx="1678674" cy="369332"/>
          </a:xfrm>
          <a:prstGeom prst="rect">
            <a:avLst/>
          </a:prstGeom>
          <a:noFill/>
        </p:spPr>
        <p:txBody>
          <a:bodyPr wrap="square" rtlCol="0">
            <a:spAutoFit/>
          </a:bodyPr>
          <a:lstStyle/>
          <a:p>
            <a:r>
              <a:rPr lang="en-US" dirty="0"/>
              <a:t>Yaw Transform:</a:t>
            </a:r>
            <a:endParaRPr lang="en-DE" dirty="0"/>
          </a:p>
        </p:txBody>
      </p:sp>
      <p:sp>
        <p:nvSpPr>
          <p:cNvPr id="14" name="TextBox 13">
            <a:extLst>
              <a:ext uri="{FF2B5EF4-FFF2-40B4-BE49-F238E27FC236}">
                <a16:creationId xmlns:a16="http://schemas.microsoft.com/office/drawing/2014/main" id="{F0595FC1-BAAE-3EBC-88C2-90148B48EF8A}"/>
              </a:ext>
            </a:extLst>
          </p:cNvPr>
          <p:cNvSpPr txBox="1"/>
          <p:nvPr/>
        </p:nvSpPr>
        <p:spPr>
          <a:xfrm>
            <a:off x="9676263" y="3749520"/>
            <a:ext cx="1946049" cy="369332"/>
          </a:xfrm>
          <a:prstGeom prst="rect">
            <a:avLst/>
          </a:prstGeom>
          <a:noFill/>
        </p:spPr>
        <p:txBody>
          <a:bodyPr wrap="square" rtlCol="0">
            <a:spAutoFit/>
          </a:bodyPr>
          <a:lstStyle/>
          <a:p>
            <a:r>
              <a:rPr lang="en-US" dirty="0"/>
              <a:t>Pitch Transform:</a:t>
            </a:r>
            <a:endParaRPr lang="en-DE" dirty="0"/>
          </a:p>
        </p:txBody>
      </p:sp>
    </p:spTree>
    <p:extLst>
      <p:ext uri="{BB962C8B-B14F-4D97-AF65-F5344CB8AC3E}">
        <p14:creationId xmlns:p14="http://schemas.microsoft.com/office/powerpoint/2010/main" val="3507818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EA9D7-2323-EAC8-10B1-FA04CBCA88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8BAB7-7E54-4C4F-5A59-9354185CA13E}"/>
              </a:ext>
            </a:extLst>
          </p:cNvPr>
          <p:cNvSpPr>
            <a:spLocks noGrp="1"/>
          </p:cNvSpPr>
          <p:nvPr>
            <p:ph type="title"/>
          </p:nvPr>
        </p:nvSpPr>
        <p:spPr/>
        <p:txBody>
          <a:bodyPr/>
          <a:lstStyle/>
          <a:p>
            <a:r>
              <a:rPr lang="en-US" dirty="0"/>
              <a:t>Method Overview</a:t>
            </a:r>
            <a:br>
              <a:rPr lang="en-US" dirty="0"/>
            </a:br>
            <a:r>
              <a:rPr lang="en-US" sz="3200" i="1" dirty="0"/>
              <a:t>Preprocessing and Sensor Fusion</a:t>
            </a:r>
            <a:endParaRPr lang="en-DE" sz="3200" dirty="0"/>
          </a:p>
        </p:txBody>
      </p:sp>
      <p:sp>
        <p:nvSpPr>
          <p:cNvPr id="4" name="PlaceHolder 3">
            <a:extLst>
              <a:ext uri="{FF2B5EF4-FFF2-40B4-BE49-F238E27FC236}">
                <a16:creationId xmlns:a16="http://schemas.microsoft.com/office/drawing/2014/main" id="{871E375D-73B8-1AF5-E6BF-8355958A75FD}"/>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E8D63716-261E-2E02-3A09-7E9D8081B440}"/>
              </a:ext>
            </a:extLst>
          </p:cNvPr>
          <p:cNvSpPr>
            <a:spLocks noGrp="1"/>
          </p:cNvSpPr>
          <p:nvPr>
            <p:ph type="sldNum" idx="18"/>
          </p:nvPr>
        </p:nvSpPr>
        <p:spPr/>
        <p:txBody>
          <a:bodyPr/>
          <a:lstStyle/>
          <a:p>
            <a:fld id="{C9F20CE2-C4CD-4D54-88D6-9EAF542D534B}" type="slidenum">
              <a:rPr/>
              <a:t>19</a:t>
            </a:fld>
            <a:endParaRPr/>
          </a:p>
        </p:txBody>
      </p:sp>
      <p:sp>
        <p:nvSpPr>
          <p:cNvPr id="6" name="PlaceHolder 5">
            <a:extLst>
              <a:ext uri="{FF2B5EF4-FFF2-40B4-BE49-F238E27FC236}">
                <a16:creationId xmlns:a16="http://schemas.microsoft.com/office/drawing/2014/main" id="{8CE58FDF-0967-0717-86E6-E4B5FFD44B63}"/>
              </a:ext>
            </a:extLst>
          </p:cNvPr>
          <p:cNvSpPr>
            <a:spLocks noGrp="1"/>
          </p:cNvSpPr>
          <p:nvPr>
            <p:ph type="dt" idx="16"/>
          </p:nvPr>
        </p:nvSpPr>
        <p:spPr/>
        <p:txBody>
          <a:bodyPr/>
          <a:lstStyle/>
          <a:p>
            <a:fld id="{C7649B6A-8F39-4155-9CD9-642E57BF0C15}" type="datetime8">
              <a:rPr lang="en-US"/>
              <a:t>10/22/2025 10:23 AM</a:t>
            </a:fld>
            <a:endParaRPr lang="en-US" dirty="0"/>
          </a:p>
        </p:txBody>
      </p:sp>
      <p:pic>
        <p:nvPicPr>
          <p:cNvPr id="9" name="Content Placeholder 8" descr="A diagram of a flowchart&#10;&#10;AI-generated content may be incorrect.">
            <a:extLst>
              <a:ext uri="{FF2B5EF4-FFF2-40B4-BE49-F238E27FC236}">
                <a16:creationId xmlns:a16="http://schemas.microsoft.com/office/drawing/2014/main" id="{719DF5A6-344F-CCF8-68F9-9F555D799A4E}"/>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05FC0324-D844-80AC-D062-48C6390B9438}"/>
              </a:ext>
            </a:extLst>
          </p:cNvPr>
          <p:cNvPicPr>
            <a:picLocks noGrp="1" noChangeAspect="1"/>
          </p:cNvPicPr>
          <p:nvPr>
            <p:ph/>
          </p:nvPr>
        </p:nvPicPr>
        <p:blipFill>
          <a:blip r:embed="rId2">
            <a:extLst>
              <a:ext uri="{28A0092B-C50C-407E-A947-70E740481C1C}">
                <a14:useLocalDpi xmlns:a14="http://schemas.microsoft.com/office/drawing/2010/main" val="0"/>
              </a:ext>
            </a:extLst>
          </a:blip>
          <a:srcRect r="60820" b="3279"/>
          <a:stretch>
            <a:fillRect/>
          </a:stretch>
        </p:blipFill>
        <p:spPr>
          <a:xfrm>
            <a:off x="838080" y="2020265"/>
            <a:ext cx="4225239" cy="3124942"/>
          </a:xfrm>
          <a:prstGeom prst="roundRect">
            <a:avLst/>
          </a:prstGeom>
        </p:spPr>
      </p:pic>
      <p:sp>
        <p:nvSpPr>
          <p:cNvPr id="10" name="Rectangle: Single Corner Snipped 9">
            <a:extLst>
              <a:ext uri="{FF2B5EF4-FFF2-40B4-BE49-F238E27FC236}">
                <a16:creationId xmlns:a16="http://schemas.microsoft.com/office/drawing/2014/main" id="{759C3889-A689-66B5-BEBA-BBD88F12B371}"/>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2" name="Picture 11" descr="A graph with different colored dots&#10;&#10;AI-generated content may be incorrect.">
            <a:extLst>
              <a:ext uri="{FF2B5EF4-FFF2-40B4-BE49-F238E27FC236}">
                <a16:creationId xmlns:a16="http://schemas.microsoft.com/office/drawing/2014/main" id="{80179918-FAFA-7E49-E224-E79EA847E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550" y="3040827"/>
            <a:ext cx="4846740" cy="2293819"/>
          </a:xfrm>
          <a:prstGeom prst="rect">
            <a:avLst/>
          </a:prstGeom>
        </p:spPr>
      </p:pic>
    </p:spTree>
    <p:extLst>
      <p:ext uri="{BB962C8B-B14F-4D97-AF65-F5344CB8AC3E}">
        <p14:creationId xmlns:p14="http://schemas.microsoft.com/office/powerpoint/2010/main" val="2058816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Project Overview</a:t>
            </a:r>
            <a:endParaRPr lang="en-DE" sz="4400" b="0" strike="noStrike" spc="-1" dirty="0">
              <a:solidFill>
                <a:schemeClr val="dk1"/>
              </a:solidFill>
              <a:latin typeface="Aptos"/>
            </a:endParaRPr>
          </a:p>
        </p:txBody>
      </p:sp>
      <p:sp>
        <p:nvSpPr>
          <p:cNvPr id="89" name="TextBox 10"/>
          <p:cNvSpPr/>
          <p:nvPr/>
        </p:nvSpPr>
        <p:spPr>
          <a:xfrm>
            <a:off x="6967800" y="1402200"/>
            <a:ext cx="4873320" cy="521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400" b="0" strike="noStrike" spc="-1">
                <a:solidFill>
                  <a:schemeClr val="dk1"/>
                </a:solidFill>
                <a:latin typeface="Aptos"/>
              </a:rPr>
              <a:t>This project investigates radar-based ego-motion estimations using mmWave sensors and inertial measurements units (IMU) as foundation for autonomous navigation and SLAM.</a:t>
            </a:r>
            <a:endParaRPr lang="en-US" sz="2400" b="0" strike="noStrike" spc="-1">
              <a:solidFill>
                <a:srgbClr val="000000"/>
              </a:solidFill>
              <a:latin typeface="Arial"/>
            </a:endParaRPr>
          </a:p>
          <a:p>
            <a:pPr defTabSz="914400">
              <a:lnSpc>
                <a:spcPct val="100000"/>
              </a:lnSpc>
            </a:pPr>
            <a:r>
              <a:rPr lang="en-US" sz="2400" b="0" strike="noStrike" spc="-1">
                <a:solidFill>
                  <a:schemeClr val="dk1"/>
                </a:solidFill>
                <a:latin typeface="Aptos"/>
              </a:rPr>
              <a:t>The focus is on deriving vehicle motion (translation and rotation) from sparse point clouds, enhanced by Doppler and IMU data. This while keeping compute and sensor cost practical for embedded use.</a:t>
            </a:r>
            <a:endParaRPr lang="en-US" sz="2400" b="0" strike="noStrike" spc="-1">
              <a:solidFill>
                <a:srgbClr val="000000"/>
              </a:solidFill>
              <a:latin typeface="Arial"/>
            </a:endParaRPr>
          </a:p>
        </p:txBody>
      </p:sp>
      <p:pic>
        <p:nvPicPr>
          <p:cNvPr id="90" name="Picture 2"/>
          <p:cNvPicPr/>
          <p:nvPr/>
        </p:nvPicPr>
        <p:blipFill>
          <a:blip r:embed="rId3"/>
          <a:srcRect l="26647" t="28567" r="32296"/>
          <a:stretch/>
        </p:blipFill>
        <p:spPr>
          <a:xfrm>
            <a:off x="838080" y="1690560"/>
            <a:ext cx="4773600" cy="3837240"/>
          </a:xfrm>
          <a:prstGeom prst="rect">
            <a:avLst/>
          </a:prstGeom>
          <a:ln w="0">
            <a:noFill/>
          </a:ln>
        </p:spPr>
      </p:pic>
      <p:sp>
        <p:nvSpPr>
          <p:cNvPr id="3" name="PlaceHolder 2"/>
          <p:cNvSpPr>
            <a:spLocks noGrp="1"/>
          </p:cNvSpPr>
          <p:nvPr>
            <p:ph type="ftr" idx="11"/>
          </p:nvPr>
        </p:nvSpPr>
        <p:spPr/>
        <p:txBody>
          <a:bodyPr/>
          <a:lstStyle/>
          <a:p>
            <a:r>
              <a:t>Luis Fernando Rodriguez Gutierrez FH Dortmund, 2025, Master ESE </a:t>
            </a:r>
          </a:p>
        </p:txBody>
      </p:sp>
      <p:sp>
        <p:nvSpPr>
          <p:cNvPr id="4" name="PlaceHolder 3"/>
          <p:cNvSpPr>
            <a:spLocks noGrp="1"/>
          </p:cNvSpPr>
          <p:nvPr>
            <p:ph type="sldNum" idx="12"/>
          </p:nvPr>
        </p:nvSpPr>
        <p:spPr/>
        <p:txBody>
          <a:bodyPr/>
          <a:lstStyle/>
          <a:p>
            <a:fld id="{80F9C359-B1C7-4805-A127-5E573D04E4CB}"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FAAAF-5D74-BE4F-6B00-8D18C8908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E5A16-6B6D-64C5-06DC-C352900022AF}"/>
              </a:ext>
            </a:extLst>
          </p:cNvPr>
          <p:cNvSpPr>
            <a:spLocks noGrp="1"/>
          </p:cNvSpPr>
          <p:nvPr>
            <p:ph type="title"/>
          </p:nvPr>
        </p:nvSpPr>
        <p:spPr/>
        <p:txBody>
          <a:bodyPr/>
          <a:lstStyle/>
          <a:p>
            <a:r>
              <a:rPr lang="en-US" dirty="0"/>
              <a:t>Method Overview</a:t>
            </a:r>
            <a:br>
              <a:rPr lang="en-US" dirty="0"/>
            </a:br>
            <a:r>
              <a:rPr lang="en-US" sz="3200" i="1" dirty="0"/>
              <a:t>Preprocessing and Sensor Fusion</a:t>
            </a:r>
            <a:endParaRPr lang="en-DE" sz="3200" dirty="0"/>
          </a:p>
        </p:txBody>
      </p:sp>
      <p:sp>
        <p:nvSpPr>
          <p:cNvPr id="4" name="PlaceHolder 3">
            <a:extLst>
              <a:ext uri="{FF2B5EF4-FFF2-40B4-BE49-F238E27FC236}">
                <a16:creationId xmlns:a16="http://schemas.microsoft.com/office/drawing/2014/main" id="{0BF7B20B-A004-3E19-DB00-70163080D87C}"/>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F4606BC4-0B9D-BA9B-5E50-6CC65A5891C1}"/>
              </a:ext>
            </a:extLst>
          </p:cNvPr>
          <p:cNvSpPr>
            <a:spLocks noGrp="1"/>
          </p:cNvSpPr>
          <p:nvPr>
            <p:ph type="sldNum" idx="18"/>
          </p:nvPr>
        </p:nvSpPr>
        <p:spPr/>
        <p:txBody>
          <a:bodyPr/>
          <a:lstStyle/>
          <a:p>
            <a:fld id="{C9F20CE2-C4CD-4D54-88D6-9EAF542D534B}" type="slidenum">
              <a:rPr/>
              <a:t>20</a:t>
            </a:fld>
            <a:endParaRPr/>
          </a:p>
        </p:txBody>
      </p:sp>
      <p:sp>
        <p:nvSpPr>
          <p:cNvPr id="6" name="PlaceHolder 5">
            <a:extLst>
              <a:ext uri="{FF2B5EF4-FFF2-40B4-BE49-F238E27FC236}">
                <a16:creationId xmlns:a16="http://schemas.microsoft.com/office/drawing/2014/main" id="{91F9519A-FF21-9C66-66BC-B4FA953FA173}"/>
              </a:ext>
            </a:extLst>
          </p:cNvPr>
          <p:cNvSpPr>
            <a:spLocks noGrp="1"/>
          </p:cNvSpPr>
          <p:nvPr>
            <p:ph type="dt" idx="16"/>
          </p:nvPr>
        </p:nvSpPr>
        <p:spPr/>
        <p:txBody>
          <a:bodyPr/>
          <a:lstStyle/>
          <a:p>
            <a:fld id="{C7649B6A-8F39-4155-9CD9-642E57BF0C15}" type="datetime8">
              <a:rPr lang="en-US"/>
              <a:t>10/22/2025 10:23 AM</a:t>
            </a:fld>
            <a:endParaRPr lang="en-US" dirty="0"/>
          </a:p>
        </p:txBody>
      </p:sp>
      <p:pic>
        <p:nvPicPr>
          <p:cNvPr id="9" name="Content Placeholder 8" descr="A diagram of a flowchart&#10;&#10;AI-generated content may be incorrect.">
            <a:extLst>
              <a:ext uri="{FF2B5EF4-FFF2-40B4-BE49-F238E27FC236}">
                <a16:creationId xmlns:a16="http://schemas.microsoft.com/office/drawing/2014/main" id="{1EC037BD-2417-2B44-C689-3465BB334A86}"/>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DF09E8F8-522F-4CEA-29D7-6CBE0D4301C8}"/>
              </a:ext>
            </a:extLst>
          </p:cNvPr>
          <p:cNvPicPr>
            <a:picLocks noGrp="1" noChangeAspect="1"/>
          </p:cNvPicPr>
          <p:nvPr>
            <p:ph/>
          </p:nvPr>
        </p:nvPicPr>
        <p:blipFill>
          <a:blip r:embed="rId2">
            <a:extLst>
              <a:ext uri="{28A0092B-C50C-407E-A947-70E740481C1C}">
                <a14:useLocalDpi xmlns:a14="http://schemas.microsoft.com/office/drawing/2010/main" val="0"/>
              </a:ext>
            </a:extLst>
          </a:blip>
          <a:srcRect r="60820" b="3279"/>
          <a:stretch>
            <a:fillRect/>
          </a:stretch>
        </p:blipFill>
        <p:spPr>
          <a:xfrm>
            <a:off x="838080" y="2020265"/>
            <a:ext cx="4225239" cy="3124942"/>
          </a:xfrm>
          <a:prstGeom prst="roundRect">
            <a:avLst/>
          </a:prstGeom>
        </p:spPr>
      </p:pic>
      <p:sp>
        <p:nvSpPr>
          <p:cNvPr id="10" name="Rectangle: Single Corner Snipped 9">
            <a:extLst>
              <a:ext uri="{FF2B5EF4-FFF2-40B4-BE49-F238E27FC236}">
                <a16:creationId xmlns:a16="http://schemas.microsoft.com/office/drawing/2014/main" id="{7BD25FB0-B801-820E-C2E6-D4549C2F6600}"/>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graph paper with many colored dots&#10;&#10;AI-generated content may be incorrect.">
            <a:extLst>
              <a:ext uri="{FF2B5EF4-FFF2-40B4-BE49-F238E27FC236}">
                <a16:creationId xmlns:a16="http://schemas.microsoft.com/office/drawing/2014/main" id="{B7190F27-4C35-8FAF-FAF2-FE54FB1FD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700" y="3336878"/>
            <a:ext cx="4747671" cy="2103302"/>
          </a:xfrm>
          <a:prstGeom prst="rect">
            <a:avLst/>
          </a:prstGeom>
        </p:spPr>
      </p:pic>
    </p:spTree>
    <p:extLst>
      <p:ext uri="{BB962C8B-B14F-4D97-AF65-F5344CB8AC3E}">
        <p14:creationId xmlns:p14="http://schemas.microsoft.com/office/powerpoint/2010/main" val="3208686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3C3C0-7F88-7FAC-ECBF-79493D661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9A5AE-05D5-B813-B003-9A675CFAAB21}"/>
              </a:ext>
            </a:extLst>
          </p:cNvPr>
          <p:cNvSpPr>
            <a:spLocks noGrp="1"/>
          </p:cNvSpPr>
          <p:nvPr>
            <p:ph type="title"/>
          </p:nvPr>
        </p:nvSpPr>
        <p:spPr/>
        <p:txBody>
          <a:bodyPr/>
          <a:lstStyle/>
          <a:p>
            <a:r>
              <a:rPr lang="en-US" dirty="0"/>
              <a:t>Method Overview</a:t>
            </a:r>
            <a:br>
              <a:rPr lang="en-US" dirty="0"/>
            </a:br>
            <a:r>
              <a:rPr lang="en-US" sz="3200" i="1" dirty="0"/>
              <a:t>Filtering Point Selection</a:t>
            </a:r>
            <a:endParaRPr lang="en-DE" sz="3200" dirty="0"/>
          </a:p>
        </p:txBody>
      </p:sp>
      <p:sp>
        <p:nvSpPr>
          <p:cNvPr id="4" name="PlaceHolder 3">
            <a:extLst>
              <a:ext uri="{FF2B5EF4-FFF2-40B4-BE49-F238E27FC236}">
                <a16:creationId xmlns:a16="http://schemas.microsoft.com/office/drawing/2014/main" id="{D3496D2D-F781-9C3D-D631-C6BD9B97A455}"/>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DFEA4A45-AD5E-571E-0060-534CAA17FFF8}"/>
              </a:ext>
            </a:extLst>
          </p:cNvPr>
          <p:cNvSpPr>
            <a:spLocks noGrp="1"/>
          </p:cNvSpPr>
          <p:nvPr>
            <p:ph type="sldNum" idx="18"/>
          </p:nvPr>
        </p:nvSpPr>
        <p:spPr/>
        <p:txBody>
          <a:bodyPr/>
          <a:lstStyle/>
          <a:p>
            <a:fld id="{C9F20CE2-C4CD-4D54-88D6-9EAF542D534B}" type="slidenum">
              <a:rPr/>
              <a:t>21</a:t>
            </a:fld>
            <a:endParaRPr/>
          </a:p>
        </p:txBody>
      </p:sp>
      <p:sp>
        <p:nvSpPr>
          <p:cNvPr id="6" name="PlaceHolder 5">
            <a:extLst>
              <a:ext uri="{FF2B5EF4-FFF2-40B4-BE49-F238E27FC236}">
                <a16:creationId xmlns:a16="http://schemas.microsoft.com/office/drawing/2014/main" id="{18743AEB-AF75-C1FF-15F9-848FDE0E05D8}"/>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E6F27D2-7631-62B1-EA7A-77B3472CC4AC}"/>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AD8C757F-96DC-FEC5-725B-6166E767E6D7}"/>
              </a:ext>
            </a:extLst>
          </p:cNvPr>
          <p:cNvPicPr>
            <a:picLocks noGrp="1" noChangeAspect="1"/>
          </p:cNvPicPr>
          <p:nvPr>
            <p:ph/>
          </p:nvPr>
        </p:nvPicPr>
        <p:blipFill>
          <a:blip r:embed="rId2">
            <a:extLst>
              <a:ext uri="{28A0092B-C50C-407E-A947-70E740481C1C}">
                <a14:useLocalDpi xmlns:a14="http://schemas.microsoft.com/office/drawing/2010/main" val="0"/>
              </a:ext>
            </a:extLst>
          </a:blip>
          <a:srcRect l="41142" t="3789" r="49683" b="70866"/>
          <a:stretch>
            <a:fillRect/>
          </a:stretch>
        </p:blipFill>
        <p:spPr>
          <a:xfrm>
            <a:off x="5274850" y="2142699"/>
            <a:ext cx="989471" cy="818866"/>
          </a:xfrm>
          <a:prstGeom prst="roundRect">
            <a:avLst/>
          </a:prstGeom>
        </p:spPr>
      </p:pic>
      <p:sp>
        <p:nvSpPr>
          <p:cNvPr id="10" name="Rectangle: Single Corner Snipped 9">
            <a:extLst>
              <a:ext uri="{FF2B5EF4-FFF2-40B4-BE49-F238E27FC236}">
                <a16:creationId xmlns:a16="http://schemas.microsoft.com/office/drawing/2014/main" id="{325FA97D-930F-DEE3-7263-D87C7F26633E}"/>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Removal of invalid spatial values and low-SNR points.</a:t>
            </a:r>
          </a:p>
          <a:p>
            <a:pPr marL="285750" indent="-285750">
              <a:buFont typeface="Arial" panose="020B0604020202020204" pitchFamily="34" charset="0"/>
              <a:buChar char="•"/>
            </a:pPr>
            <a:r>
              <a:rPr lang="en-US" dirty="0">
                <a:solidFill>
                  <a:schemeClr val="tx1"/>
                </a:solidFill>
              </a:rPr>
              <a:t>Cartesian Coordinate</a:t>
            </a:r>
          </a:p>
          <a:p>
            <a:pPr marL="285750" indent="-285750">
              <a:buFont typeface="Arial" panose="020B0604020202020204" pitchFamily="34" charset="0"/>
              <a:buChar char="•"/>
            </a:pPr>
            <a:r>
              <a:rPr lang="en-US" dirty="0">
                <a:solidFill>
                  <a:schemeClr val="tx1"/>
                </a:solidFill>
              </a:rPr>
              <a:t>SNR Filter</a:t>
            </a:r>
            <a:endParaRPr lang="en-DE" dirty="0">
              <a:solidFill>
                <a:schemeClr val="tx1"/>
              </a:solidFill>
            </a:endParaRPr>
          </a:p>
          <a:p>
            <a:pPr algn="ctr"/>
            <a:endParaRPr lang="en-DE" dirty="0"/>
          </a:p>
        </p:txBody>
      </p:sp>
    </p:spTree>
    <p:extLst>
      <p:ext uri="{BB962C8B-B14F-4D97-AF65-F5344CB8AC3E}">
        <p14:creationId xmlns:p14="http://schemas.microsoft.com/office/powerpoint/2010/main" val="2584736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7AD4-1C71-81DE-7018-6BE7A86465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C49D9-D4FF-800D-DCB2-E7341D189294}"/>
              </a:ext>
            </a:extLst>
          </p:cNvPr>
          <p:cNvSpPr>
            <a:spLocks noGrp="1"/>
          </p:cNvSpPr>
          <p:nvPr>
            <p:ph type="title"/>
          </p:nvPr>
        </p:nvSpPr>
        <p:spPr/>
        <p:txBody>
          <a:bodyPr/>
          <a:lstStyle/>
          <a:p>
            <a:r>
              <a:rPr lang="en-US" dirty="0"/>
              <a:t>Method Overview</a:t>
            </a:r>
            <a:br>
              <a:rPr lang="en-US" dirty="0"/>
            </a:br>
            <a:r>
              <a:rPr lang="en-US" sz="3200" i="1" dirty="0"/>
              <a:t>Filtering Point Selection</a:t>
            </a:r>
            <a:endParaRPr lang="en-DE" sz="3200" dirty="0"/>
          </a:p>
        </p:txBody>
      </p:sp>
      <p:sp>
        <p:nvSpPr>
          <p:cNvPr id="4" name="PlaceHolder 3">
            <a:extLst>
              <a:ext uri="{FF2B5EF4-FFF2-40B4-BE49-F238E27FC236}">
                <a16:creationId xmlns:a16="http://schemas.microsoft.com/office/drawing/2014/main" id="{31BFD9F5-ABFD-B514-DE1B-29813E003921}"/>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54DA5A9E-27D4-FFC5-4A5A-1224C4EFAC14}"/>
              </a:ext>
            </a:extLst>
          </p:cNvPr>
          <p:cNvSpPr>
            <a:spLocks noGrp="1"/>
          </p:cNvSpPr>
          <p:nvPr>
            <p:ph type="sldNum" idx="18"/>
          </p:nvPr>
        </p:nvSpPr>
        <p:spPr/>
        <p:txBody>
          <a:bodyPr/>
          <a:lstStyle/>
          <a:p>
            <a:fld id="{C9F20CE2-C4CD-4D54-88D6-9EAF542D534B}" type="slidenum">
              <a:rPr/>
              <a:t>22</a:t>
            </a:fld>
            <a:endParaRPr/>
          </a:p>
        </p:txBody>
      </p:sp>
      <p:sp>
        <p:nvSpPr>
          <p:cNvPr id="6" name="PlaceHolder 5">
            <a:extLst>
              <a:ext uri="{FF2B5EF4-FFF2-40B4-BE49-F238E27FC236}">
                <a16:creationId xmlns:a16="http://schemas.microsoft.com/office/drawing/2014/main" id="{A0A359E4-1A38-6431-72B0-B30F89958652}"/>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9647AEA4-C3E1-F5C5-BBBE-03426CDA4C8A}"/>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61AE7D30-5E56-3461-B2D6-DEECEBAF19A7}"/>
              </a:ext>
            </a:extLst>
          </p:cNvPr>
          <p:cNvPicPr>
            <a:picLocks noGrp="1" noChangeAspect="1"/>
          </p:cNvPicPr>
          <p:nvPr>
            <p:ph/>
          </p:nvPr>
        </p:nvPicPr>
        <p:blipFill>
          <a:blip r:embed="rId2">
            <a:extLst>
              <a:ext uri="{28A0092B-C50C-407E-A947-70E740481C1C}">
                <a14:useLocalDpi xmlns:a14="http://schemas.microsoft.com/office/drawing/2010/main" val="0"/>
              </a:ext>
            </a:extLst>
          </a:blip>
          <a:srcRect l="41142" t="3789" r="49683" b="70866"/>
          <a:stretch>
            <a:fillRect/>
          </a:stretch>
        </p:blipFill>
        <p:spPr>
          <a:xfrm>
            <a:off x="5274850" y="2142699"/>
            <a:ext cx="989471" cy="818866"/>
          </a:xfrm>
          <a:prstGeom prst="roundRect">
            <a:avLst/>
          </a:prstGeom>
        </p:spPr>
      </p:pic>
      <p:sp>
        <p:nvSpPr>
          <p:cNvPr id="10" name="Rectangle: Single Corner Snipped 9">
            <a:extLst>
              <a:ext uri="{FF2B5EF4-FFF2-40B4-BE49-F238E27FC236}">
                <a16:creationId xmlns:a16="http://schemas.microsoft.com/office/drawing/2014/main" id="{AD11ED6A-2AC4-F639-984B-EE3FF5496614}"/>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graph of a graph with numbers and a red line&#10;&#10;AI-generated content may be incorrect.">
            <a:extLst>
              <a:ext uri="{FF2B5EF4-FFF2-40B4-BE49-F238E27FC236}">
                <a16:creationId xmlns:a16="http://schemas.microsoft.com/office/drawing/2014/main" id="{5D5A496E-2D5A-144D-7CB0-D6A35265B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977" y="3084000"/>
            <a:ext cx="2951800" cy="2973242"/>
          </a:xfrm>
          <a:prstGeom prst="rect">
            <a:avLst/>
          </a:prstGeom>
        </p:spPr>
      </p:pic>
    </p:spTree>
    <p:extLst>
      <p:ext uri="{BB962C8B-B14F-4D97-AF65-F5344CB8AC3E}">
        <p14:creationId xmlns:p14="http://schemas.microsoft.com/office/powerpoint/2010/main" val="1148257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CF143-B321-B346-4515-261D22FC2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EA30E-06DE-A353-B346-1E0E4396424B}"/>
              </a:ext>
            </a:extLst>
          </p:cNvPr>
          <p:cNvSpPr>
            <a:spLocks noGrp="1"/>
          </p:cNvSpPr>
          <p:nvPr>
            <p:ph type="title"/>
          </p:nvPr>
        </p:nvSpPr>
        <p:spPr/>
        <p:txBody>
          <a:bodyPr/>
          <a:lstStyle/>
          <a:p>
            <a:r>
              <a:rPr lang="en-US" dirty="0"/>
              <a:t>Method Overview</a:t>
            </a:r>
            <a:br>
              <a:rPr lang="en-US" dirty="0"/>
            </a:br>
            <a:r>
              <a:rPr lang="en-US" sz="3200" i="1" dirty="0"/>
              <a:t>Robust Point Selection</a:t>
            </a:r>
            <a:endParaRPr lang="en-DE" sz="3200" dirty="0"/>
          </a:p>
        </p:txBody>
      </p:sp>
      <p:sp>
        <p:nvSpPr>
          <p:cNvPr id="4" name="PlaceHolder 3">
            <a:extLst>
              <a:ext uri="{FF2B5EF4-FFF2-40B4-BE49-F238E27FC236}">
                <a16:creationId xmlns:a16="http://schemas.microsoft.com/office/drawing/2014/main" id="{02DD11E6-6EEC-D385-93E3-1B3CFECA08F1}"/>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F7E20E5C-7036-3382-6D03-AC1043A1B24C}"/>
              </a:ext>
            </a:extLst>
          </p:cNvPr>
          <p:cNvSpPr>
            <a:spLocks noGrp="1"/>
          </p:cNvSpPr>
          <p:nvPr>
            <p:ph type="sldNum" idx="18"/>
          </p:nvPr>
        </p:nvSpPr>
        <p:spPr/>
        <p:txBody>
          <a:bodyPr/>
          <a:lstStyle/>
          <a:p>
            <a:fld id="{C9F20CE2-C4CD-4D54-88D6-9EAF542D534B}" type="slidenum">
              <a:rPr/>
              <a:t>23</a:t>
            </a:fld>
            <a:endParaRPr/>
          </a:p>
        </p:txBody>
      </p:sp>
      <p:sp>
        <p:nvSpPr>
          <p:cNvPr id="6" name="PlaceHolder 5">
            <a:extLst>
              <a:ext uri="{FF2B5EF4-FFF2-40B4-BE49-F238E27FC236}">
                <a16:creationId xmlns:a16="http://schemas.microsoft.com/office/drawing/2014/main" id="{48DD74EB-8753-EDFD-A66F-8FAA577F594A}"/>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E23FDCA-3EB3-2AAA-D6F7-703C7923EFF2}"/>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75E6E224-5421-FAC6-97BC-4EC903170057}"/>
              </a:ext>
            </a:extLst>
          </p:cNvPr>
          <p:cNvPicPr>
            <a:picLocks noGrp="1" noChangeAspect="1"/>
          </p:cNvPicPr>
          <p:nvPr>
            <p:ph/>
          </p:nvPr>
        </p:nvPicPr>
        <p:blipFill>
          <a:blip r:embed="rId2">
            <a:extLst>
              <a:ext uri="{28A0092B-C50C-407E-A947-70E740481C1C}">
                <a14:useLocalDpi xmlns:a14="http://schemas.microsoft.com/office/drawing/2010/main" val="0"/>
              </a:ext>
            </a:extLst>
          </a:blip>
          <a:srcRect l="50318" t="3789" r="30572" b="70866"/>
          <a:stretch>
            <a:fillRect/>
          </a:stretch>
        </p:blipFill>
        <p:spPr>
          <a:xfrm>
            <a:off x="6264322" y="2142699"/>
            <a:ext cx="2060812" cy="818866"/>
          </a:xfrm>
          <a:prstGeom prst="roundRect">
            <a:avLst/>
          </a:prstGeom>
        </p:spPr>
      </p:pic>
      <p:sp>
        <p:nvSpPr>
          <p:cNvPr id="10" name="Rectangle: Single Corner Snipped 9">
            <a:extLst>
              <a:ext uri="{FF2B5EF4-FFF2-40B4-BE49-F238E27FC236}">
                <a16:creationId xmlns:a16="http://schemas.microsoft.com/office/drawing/2014/main" id="{2D2722BC-074F-7EE7-0E1E-CA58E299C909}"/>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RANSAC: Reject outliers by fitting a consistent motion model to radar points.</a:t>
            </a:r>
          </a:p>
          <a:p>
            <a:pPr marL="285750" indent="-285750">
              <a:buFont typeface="Arial" panose="020B0604020202020204" pitchFamily="34" charset="0"/>
              <a:buChar char="•"/>
            </a:pPr>
            <a:r>
              <a:rPr lang="en-US" dirty="0">
                <a:solidFill>
                  <a:schemeClr val="tx1"/>
                </a:solidFill>
              </a:rPr>
              <a:t>Dynamic Object Filter: Uses Doppler analysis from the RANSAC model to detect outliers that match moving objects.</a:t>
            </a:r>
            <a:endParaRPr lang="en-DE" dirty="0">
              <a:solidFill>
                <a:schemeClr val="tx1"/>
              </a:solidFill>
            </a:endParaRPr>
          </a:p>
          <a:p>
            <a:pPr algn="ctr"/>
            <a:endParaRPr lang="en-DE" dirty="0"/>
          </a:p>
        </p:txBody>
      </p:sp>
    </p:spTree>
    <p:extLst>
      <p:ext uri="{BB962C8B-B14F-4D97-AF65-F5344CB8AC3E}">
        <p14:creationId xmlns:p14="http://schemas.microsoft.com/office/powerpoint/2010/main" val="4119727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53A22-CA13-DB97-1DAD-0317A63BD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870F85-F047-E7AB-FDD7-7E791E77F8E0}"/>
              </a:ext>
            </a:extLst>
          </p:cNvPr>
          <p:cNvSpPr>
            <a:spLocks noGrp="1"/>
          </p:cNvSpPr>
          <p:nvPr>
            <p:ph type="title"/>
          </p:nvPr>
        </p:nvSpPr>
        <p:spPr/>
        <p:txBody>
          <a:bodyPr/>
          <a:lstStyle/>
          <a:p>
            <a:r>
              <a:rPr lang="en-US" dirty="0"/>
              <a:t>Method Overview</a:t>
            </a:r>
            <a:br>
              <a:rPr lang="en-US" dirty="0"/>
            </a:br>
            <a:r>
              <a:rPr lang="en-US" sz="3200" i="1" dirty="0"/>
              <a:t>Robust Point Selection</a:t>
            </a:r>
            <a:endParaRPr lang="en-DE" sz="3200" dirty="0"/>
          </a:p>
        </p:txBody>
      </p:sp>
      <p:sp>
        <p:nvSpPr>
          <p:cNvPr id="4" name="PlaceHolder 3">
            <a:extLst>
              <a:ext uri="{FF2B5EF4-FFF2-40B4-BE49-F238E27FC236}">
                <a16:creationId xmlns:a16="http://schemas.microsoft.com/office/drawing/2014/main" id="{E9DC19DE-4FF2-58B3-D513-CBEF23E5E6EA}"/>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DB69079F-3ED3-A1EA-3108-18B1B72AB7EB}"/>
              </a:ext>
            </a:extLst>
          </p:cNvPr>
          <p:cNvSpPr>
            <a:spLocks noGrp="1"/>
          </p:cNvSpPr>
          <p:nvPr>
            <p:ph type="sldNum" idx="18"/>
          </p:nvPr>
        </p:nvSpPr>
        <p:spPr/>
        <p:txBody>
          <a:bodyPr/>
          <a:lstStyle/>
          <a:p>
            <a:fld id="{C9F20CE2-C4CD-4D54-88D6-9EAF542D534B}" type="slidenum">
              <a:rPr/>
              <a:t>24</a:t>
            </a:fld>
            <a:endParaRPr/>
          </a:p>
        </p:txBody>
      </p:sp>
      <p:sp>
        <p:nvSpPr>
          <p:cNvPr id="6" name="PlaceHolder 5">
            <a:extLst>
              <a:ext uri="{FF2B5EF4-FFF2-40B4-BE49-F238E27FC236}">
                <a16:creationId xmlns:a16="http://schemas.microsoft.com/office/drawing/2014/main" id="{8B64C5BB-B1AC-D6C7-5929-AC2501109B0A}"/>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65802BF2-E490-1BCC-F963-F20FA9C6EB44}"/>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40D23046-5913-47F8-1E50-89638F8375CE}"/>
              </a:ext>
            </a:extLst>
          </p:cNvPr>
          <p:cNvPicPr>
            <a:picLocks noGrp="1" noChangeAspect="1"/>
          </p:cNvPicPr>
          <p:nvPr>
            <p:ph/>
          </p:nvPr>
        </p:nvPicPr>
        <p:blipFill>
          <a:blip r:embed="rId2">
            <a:extLst>
              <a:ext uri="{28A0092B-C50C-407E-A947-70E740481C1C}">
                <a14:useLocalDpi xmlns:a14="http://schemas.microsoft.com/office/drawing/2010/main" val="0"/>
              </a:ext>
            </a:extLst>
          </a:blip>
          <a:srcRect l="50318" t="3789" r="30572" b="70866"/>
          <a:stretch>
            <a:fillRect/>
          </a:stretch>
        </p:blipFill>
        <p:spPr>
          <a:xfrm>
            <a:off x="6264322" y="2142699"/>
            <a:ext cx="2060812" cy="818866"/>
          </a:xfrm>
          <a:prstGeom prst="roundRect">
            <a:avLst/>
          </a:prstGeom>
        </p:spPr>
      </p:pic>
      <p:sp>
        <p:nvSpPr>
          <p:cNvPr id="10" name="Rectangle: Single Corner Snipped 9">
            <a:extLst>
              <a:ext uri="{FF2B5EF4-FFF2-40B4-BE49-F238E27FC236}">
                <a16:creationId xmlns:a16="http://schemas.microsoft.com/office/drawing/2014/main" id="{29857D2C-97BE-6E6E-6C47-223339D60E19}"/>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graph of a graph&#10;&#10;AI-generated content may be incorrect.">
            <a:extLst>
              <a:ext uri="{FF2B5EF4-FFF2-40B4-BE49-F238E27FC236}">
                <a16:creationId xmlns:a16="http://schemas.microsoft.com/office/drawing/2014/main" id="{1548FD5B-AC08-E113-608A-2D22C9E26D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529" y="3115682"/>
            <a:ext cx="5625635" cy="2889183"/>
          </a:xfrm>
          <a:prstGeom prst="rect">
            <a:avLst/>
          </a:prstGeom>
        </p:spPr>
      </p:pic>
    </p:spTree>
    <p:extLst>
      <p:ext uri="{BB962C8B-B14F-4D97-AF65-F5344CB8AC3E}">
        <p14:creationId xmlns:p14="http://schemas.microsoft.com/office/powerpoint/2010/main" val="3692214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C6FF7-73FB-03B7-E653-FCD2F9796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8083F-3492-9BD1-150D-F0354AFA9EF0}"/>
              </a:ext>
            </a:extLst>
          </p:cNvPr>
          <p:cNvSpPr>
            <a:spLocks noGrp="1"/>
          </p:cNvSpPr>
          <p:nvPr>
            <p:ph type="title"/>
          </p:nvPr>
        </p:nvSpPr>
        <p:spPr/>
        <p:txBody>
          <a:bodyPr/>
          <a:lstStyle/>
          <a:p>
            <a:r>
              <a:rPr lang="en-US" dirty="0"/>
              <a:t>Method Overview</a:t>
            </a:r>
            <a:br>
              <a:rPr lang="en-US" dirty="0"/>
            </a:br>
            <a:r>
              <a:rPr lang="en-US" sz="3200" i="1" dirty="0"/>
              <a:t>Robust Point Selection</a:t>
            </a:r>
            <a:endParaRPr lang="en-DE" sz="3200" dirty="0"/>
          </a:p>
        </p:txBody>
      </p:sp>
      <p:sp>
        <p:nvSpPr>
          <p:cNvPr id="4" name="PlaceHolder 3">
            <a:extLst>
              <a:ext uri="{FF2B5EF4-FFF2-40B4-BE49-F238E27FC236}">
                <a16:creationId xmlns:a16="http://schemas.microsoft.com/office/drawing/2014/main" id="{6B0F5969-370D-4363-A78C-CA7FC1F39C6B}"/>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60BA7432-BFAB-EA4C-EFA1-D120ADDF7DC0}"/>
              </a:ext>
            </a:extLst>
          </p:cNvPr>
          <p:cNvSpPr>
            <a:spLocks noGrp="1"/>
          </p:cNvSpPr>
          <p:nvPr>
            <p:ph type="sldNum" idx="18"/>
          </p:nvPr>
        </p:nvSpPr>
        <p:spPr/>
        <p:txBody>
          <a:bodyPr/>
          <a:lstStyle/>
          <a:p>
            <a:fld id="{C9F20CE2-C4CD-4D54-88D6-9EAF542D534B}" type="slidenum">
              <a:rPr/>
              <a:t>25</a:t>
            </a:fld>
            <a:endParaRPr/>
          </a:p>
        </p:txBody>
      </p:sp>
      <p:sp>
        <p:nvSpPr>
          <p:cNvPr id="6" name="PlaceHolder 5">
            <a:extLst>
              <a:ext uri="{FF2B5EF4-FFF2-40B4-BE49-F238E27FC236}">
                <a16:creationId xmlns:a16="http://schemas.microsoft.com/office/drawing/2014/main" id="{F2C8C402-D074-F42B-172B-8487F0002C80}"/>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8BCCD8F0-3B1C-5C2F-DFDC-49480CD3C892}"/>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C89CBFD6-B514-1889-D14F-A18C0898CD52}"/>
              </a:ext>
            </a:extLst>
          </p:cNvPr>
          <p:cNvPicPr>
            <a:picLocks noGrp="1" noChangeAspect="1"/>
          </p:cNvPicPr>
          <p:nvPr>
            <p:ph/>
          </p:nvPr>
        </p:nvPicPr>
        <p:blipFill>
          <a:blip r:embed="rId2">
            <a:extLst>
              <a:ext uri="{28A0092B-C50C-407E-A947-70E740481C1C}">
                <a14:useLocalDpi xmlns:a14="http://schemas.microsoft.com/office/drawing/2010/main" val="0"/>
              </a:ext>
            </a:extLst>
          </a:blip>
          <a:srcRect l="50318" t="3789" r="30572" b="70866"/>
          <a:stretch>
            <a:fillRect/>
          </a:stretch>
        </p:blipFill>
        <p:spPr>
          <a:xfrm>
            <a:off x="6264322" y="2142699"/>
            <a:ext cx="2060812" cy="818866"/>
          </a:xfrm>
          <a:prstGeom prst="roundRect">
            <a:avLst/>
          </a:prstGeom>
        </p:spPr>
      </p:pic>
      <p:sp>
        <p:nvSpPr>
          <p:cNvPr id="10" name="Rectangle: Single Corner Snipped 9">
            <a:extLst>
              <a:ext uri="{FF2B5EF4-FFF2-40B4-BE49-F238E27FC236}">
                <a16:creationId xmlns:a16="http://schemas.microsoft.com/office/drawing/2014/main" id="{C9C37482-852B-562E-C1F1-EDF0E5280865}"/>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1" name="Picture 10" descr="A graph with numbers and lines&#10;&#10;AI-generated content may be incorrect.">
            <a:extLst>
              <a:ext uri="{FF2B5EF4-FFF2-40B4-BE49-F238E27FC236}">
                <a16:creationId xmlns:a16="http://schemas.microsoft.com/office/drawing/2014/main" id="{73D80828-8730-417E-62AC-ED931D17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418" y="3084000"/>
            <a:ext cx="4282124" cy="2773186"/>
          </a:xfrm>
          <a:prstGeom prst="rect">
            <a:avLst/>
          </a:prstGeom>
        </p:spPr>
      </p:pic>
    </p:spTree>
    <p:extLst>
      <p:ext uri="{BB962C8B-B14F-4D97-AF65-F5344CB8AC3E}">
        <p14:creationId xmlns:p14="http://schemas.microsoft.com/office/powerpoint/2010/main" val="295551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DDBD-B746-EC10-B71E-F169486F36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552BF-4232-B60C-5357-795BE75B10CE}"/>
              </a:ext>
            </a:extLst>
          </p:cNvPr>
          <p:cNvSpPr>
            <a:spLocks noGrp="1"/>
          </p:cNvSpPr>
          <p:nvPr>
            <p:ph type="title"/>
          </p:nvPr>
        </p:nvSpPr>
        <p:spPr/>
        <p:txBody>
          <a:bodyPr/>
          <a:lstStyle/>
          <a:p>
            <a:r>
              <a:rPr lang="en-US" dirty="0"/>
              <a:t>Method Overview</a:t>
            </a:r>
            <a:br>
              <a:rPr lang="en-US" dirty="0"/>
            </a:br>
            <a:r>
              <a:rPr lang="en-US" sz="3200" i="1" dirty="0"/>
              <a:t>Clustering</a:t>
            </a:r>
            <a:endParaRPr lang="en-DE" sz="3200" dirty="0"/>
          </a:p>
        </p:txBody>
      </p:sp>
      <p:sp>
        <p:nvSpPr>
          <p:cNvPr id="4" name="PlaceHolder 3">
            <a:extLst>
              <a:ext uri="{FF2B5EF4-FFF2-40B4-BE49-F238E27FC236}">
                <a16:creationId xmlns:a16="http://schemas.microsoft.com/office/drawing/2014/main" id="{C012BCA1-4E5B-B594-4352-81D7DA060054}"/>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175D1A04-F631-6601-24FD-499A3B7B6229}"/>
              </a:ext>
            </a:extLst>
          </p:cNvPr>
          <p:cNvSpPr>
            <a:spLocks noGrp="1"/>
          </p:cNvSpPr>
          <p:nvPr>
            <p:ph type="sldNum" idx="18"/>
          </p:nvPr>
        </p:nvSpPr>
        <p:spPr/>
        <p:txBody>
          <a:bodyPr/>
          <a:lstStyle/>
          <a:p>
            <a:fld id="{C9F20CE2-C4CD-4D54-88D6-9EAF542D534B}" type="slidenum">
              <a:rPr/>
              <a:t>26</a:t>
            </a:fld>
            <a:endParaRPr/>
          </a:p>
        </p:txBody>
      </p:sp>
      <p:sp>
        <p:nvSpPr>
          <p:cNvPr id="6" name="PlaceHolder 5">
            <a:extLst>
              <a:ext uri="{FF2B5EF4-FFF2-40B4-BE49-F238E27FC236}">
                <a16:creationId xmlns:a16="http://schemas.microsoft.com/office/drawing/2014/main" id="{D392D719-3530-6D6D-9199-4B10F12A5296}"/>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CF85FA4-6267-63D8-65F8-4F22815B88CC}"/>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3AE9872A-B659-92FD-08FC-8CE93E5DE9ED}"/>
              </a:ext>
            </a:extLst>
          </p:cNvPr>
          <p:cNvPicPr>
            <a:picLocks noGrp="1" noChangeAspect="1"/>
          </p:cNvPicPr>
          <p:nvPr>
            <p:ph/>
          </p:nvPr>
        </p:nvPicPr>
        <p:blipFill>
          <a:blip r:embed="rId2">
            <a:extLst>
              <a:ext uri="{28A0092B-C50C-407E-A947-70E740481C1C}">
                <a14:useLocalDpi xmlns:a14="http://schemas.microsoft.com/office/drawing/2010/main" val="0"/>
              </a:ext>
            </a:extLst>
          </a:blip>
          <a:srcRect l="70314" t="3789" r="20068" b="70866"/>
          <a:stretch>
            <a:fillRect/>
          </a:stretch>
        </p:blipFill>
        <p:spPr>
          <a:xfrm>
            <a:off x="8420669" y="2142699"/>
            <a:ext cx="1037229" cy="818866"/>
          </a:xfrm>
          <a:prstGeom prst="roundRect">
            <a:avLst/>
          </a:prstGeom>
        </p:spPr>
      </p:pic>
      <p:sp>
        <p:nvSpPr>
          <p:cNvPr id="10" name="Rectangle: Single Corner Snipped 9">
            <a:extLst>
              <a:ext uri="{FF2B5EF4-FFF2-40B4-BE49-F238E27FC236}">
                <a16:creationId xmlns:a16="http://schemas.microsoft.com/office/drawing/2014/main" id="{03956DF4-0235-A4D2-B906-2342952883FF}"/>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Clustering: DBSCAN, Grounds neighboring points to form environmental features.</a:t>
            </a:r>
          </a:p>
          <a:p>
            <a:pPr marL="742950" lvl="1" indent="-285750">
              <a:buFont typeface="Arial" panose="020B0604020202020204" pitchFamily="34" charset="0"/>
              <a:buChar char="•"/>
            </a:pPr>
            <a:r>
              <a:rPr lang="en-US" dirty="0">
                <a:solidFill>
                  <a:schemeClr val="tx1"/>
                </a:solidFill>
              </a:rPr>
              <a:t>Great for finding geometrical patterns.</a:t>
            </a:r>
            <a:endParaRPr lang="en-DE" dirty="0">
              <a:solidFill>
                <a:schemeClr val="tx1"/>
              </a:solidFill>
            </a:endParaRPr>
          </a:p>
          <a:p>
            <a:pPr algn="ctr"/>
            <a:endParaRPr lang="en-DE" dirty="0"/>
          </a:p>
        </p:txBody>
      </p:sp>
    </p:spTree>
    <p:extLst>
      <p:ext uri="{BB962C8B-B14F-4D97-AF65-F5344CB8AC3E}">
        <p14:creationId xmlns:p14="http://schemas.microsoft.com/office/powerpoint/2010/main" val="482007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4B3B8-F895-C797-226C-79C282705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982C4-EE74-5B1D-1607-D3BB83FCA4D7}"/>
              </a:ext>
            </a:extLst>
          </p:cNvPr>
          <p:cNvSpPr>
            <a:spLocks noGrp="1"/>
          </p:cNvSpPr>
          <p:nvPr>
            <p:ph type="title"/>
          </p:nvPr>
        </p:nvSpPr>
        <p:spPr/>
        <p:txBody>
          <a:bodyPr/>
          <a:lstStyle/>
          <a:p>
            <a:r>
              <a:rPr lang="en-US" dirty="0"/>
              <a:t>Method Overview</a:t>
            </a:r>
            <a:br>
              <a:rPr lang="en-US" dirty="0"/>
            </a:br>
            <a:r>
              <a:rPr lang="en-US" sz="3200" i="1" dirty="0"/>
              <a:t>Clustering</a:t>
            </a:r>
            <a:endParaRPr lang="en-DE" sz="3200" dirty="0"/>
          </a:p>
        </p:txBody>
      </p:sp>
      <p:sp>
        <p:nvSpPr>
          <p:cNvPr id="4" name="PlaceHolder 3">
            <a:extLst>
              <a:ext uri="{FF2B5EF4-FFF2-40B4-BE49-F238E27FC236}">
                <a16:creationId xmlns:a16="http://schemas.microsoft.com/office/drawing/2014/main" id="{6DDA40CC-7E0B-BD9E-6790-23DAB7910805}"/>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CB7944E7-91E2-BB14-A1D1-393A0DF50092}"/>
              </a:ext>
            </a:extLst>
          </p:cNvPr>
          <p:cNvSpPr>
            <a:spLocks noGrp="1"/>
          </p:cNvSpPr>
          <p:nvPr>
            <p:ph type="sldNum" idx="18"/>
          </p:nvPr>
        </p:nvSpPr>
        <p:spPr/>
        <p:txBody>
          <a:bodyPr/>
          <a:lstStyle/>
          <a:p>
            <a:fld id="{C9F20CE2-C4CD-4D54-88D6-9EAF542D534B}" type="slidenum">
              <a:rPr/>
              <a:t>27</a:t>
            </a:fld>
            <a:endParaRPr/>
          </a:p>
        </p:txBody>
      </p:sp>
      <p:sp>
        <p:nvSpPr>
          <p:cNvPr id="6" name="PlaceHolder 5">
            <a:extLst>
              <a:ext uri="{FF2B5EF4-FFF2-40B4-BE49-F238E27FC236}">
                <a16:creationId xmlns:a16="http://schemas.microsoft.com/office/drawing/2014/main" id="{65CF4F04-E2F2-9353-3D2A-1B5C06457048}"/>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A8ED501-674D-3CB9-57DE-999C5EC9BB9A}"/>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CDB6910D-A68F-31EA-8E7F-88A2B9EC7746}"/>
              </a:ext>
            </a:extLst>
          </p:cNvPr>
          <p:cNvPicPr>
            <a:picLocks noGrp="1" noChangeAspect="1"/>
          </p:cNvPicPr>
          <p:nvPr>
            <p:ph/>
          </p:nvPr>
        </p:nvPicPr>
        <p:blipFill>
          <a:blip r:embed="rId2">
            <a:extLst>
              <a:ext uri="{28A0092B-C50C-407E-A947-70E740481C1C}">
                <a14:useLocalDpi xmlns:a14="http://schemas.microsoft.com/office/drawing/2010/main" val="0"/>
              </a:ext>
            </a:extLst>
          </a:blip>
          <a:srcRect l="70314" t="3789" r="20068" b="70866"/>
          <a:stretch>
            <a:fillRect/>
          </a:stretch>
        </p:blipFill>
        <p:spPr>
          <a:xfrm>
            <a:off x="8420669" y="2142699"/>
            <a:ext cx="1037229" cy="818866"/>
          </a:xfrm>
          <a:prstGeom prst="roundRect">
            <a:avLst/>
          </a:prstGeom>
        </p:spPr>
      </p:pic>
      <p:sp>
        <p:nvSpPr>
          <p:cNvPr id="10" name="Rectangle: Single Corner Snipped 9">
            <a:extLst>
              <a:ext uri="{FF2B5EF4-FFF2-40B4-BE49-F238E27FC236}">
                <a16:creationId xmlns:a16="http://schemas.microsoft.com/office/drawing/2014/main" id="{10A2560A-6A6C-EA41-6786-4E25128699ED}"/>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 name="Picture 7" descr="A graph with numbers and points&#10;&#10;AI-generated content may be incorrect.">
            <a:extLst>
              <a:ext uri="{FF2B5EF4-FFF2-40B4-BE49-F238E27FC236}">
                <a16:creationId xmlns:a16="http://schemas.microsoft.com/office/drawing/2014/main" id="{0BB6984A-CD00-F4A1-40E2-F8451BFA7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662" y="3159019"/>
            <a:ext cx="3145818" cy="2363709"/>
          </a:xfrm>
          <a:prstGeom prst="rect">
            <a:avLst/>
          </a:prstGeom>
        </p:spPr>
      </p:pic>
      <p:pic>
        <p:nvPicPr>
          <p:cNvPr id="12" name="Picture 11" descr="A graph with green dots&#10;&#10;AI-generated content may be incorrect.">
            <a:extLst>
              <a:ext uri="{FF2B5EF4-FFF2-40B4-BE49-F238E27FC236}">
                <a16:creationId xmlns:a16="http://schemas.microsoft.com/office/drawing/2014/main" id="{18415F5D-EB50-C356-6824-931AA6572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3425" y="3200836"/>
            <a:ext cx="3021874" cy="2321892"/>
          </a:xfrm>
          <a:prstGeom prst="rect">
            <a:avLst/>
          </a:prstGeom>
        </p:spPr>
      </p:pic>
    </p:spTree>
    <p:extLst>
      <p:ext uri="{BB962C8B-B14F-4D97-AF65-F5344CB8AC3E}">
        <p14:creationId xmlns:p14="http://schemas.microsoft.com/office/powerpoint/2010/main" val="3028296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AB1D0-6475-B4E7-3153-5C784ADAE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9146A-52BF-BE57-C69B-F07E1F3B2489}"/>
              </a:ext>
            </a:extLst>
          </p:cNvPr>
          <p:cNvSpPr>
            <a:spLocks noGrp="1"/>
          </p:cNvSpPr>
          <p:nvPr>
            <p:ph type="title"/>
          </p:nvPr>
        </p:nvSpPr>
        <p:spPr/>
        <p:txBody>
          <a:bodyPr/>
          <a:lstStyle/>
          <a:p>
            <a:r>
              <a:rPr lang="en-US" dirty="0"/>
              <a:t>Method Overview</a:t>
            </a:r>
            <a:br>
              <a:rPr lang="en-US" dirty="0"/>
            </a:br>
            <a:r>
              <a:rPr lang="en-US" sz="3200" i="1" dirty="0"/>
              <a:t>Iterative Closest Point</a:t>
            </a:r>
            <a:endParaRPr lang="en-DE" sz="3200" dirty="0"/>
          </a:p>
        </p:txBody>
      </p:sp>
      <p:sp>
        <p:nvSpPr>
          <p:cNvPr id="4" name="PlaceHolder 3">
            <a:extLst>
              <a:ext uri="{FF2B5EF4-FFF2-40B4-BE49-F238E27FC236}">
                <a16:creationId xmlns:a16="http://schemas.microsoft.com/office/drawing/2014/main" id="{24A2CF99-173D-75D1-E56B-F2B3EBA48FF4}"/>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CE2E167F-12CC-4722-9E88-B6A937CE0269}"/>
              </a:ext>
            </a:extLst>
          </p:cNvPr>
          <p:cNvSpPr>
            <a:spLocks noGrp="1"/>
          </p:cNvSpPr>
          <p:nvPr>
            <p:ph type="sldNum" idx="18"/>
          </p:nvPr>
        </p:nvSpPr>
        <p:spPr/>
        <p:txBody>
          <a:bodyPr/>
          <a:lstStyle/>
          <a:p>
            <a:fld id="{C9F20CE2-C4CD-4D54-88D6-9EAF542D534B}" type="slidenum">
              <a:rPr/>
              <a:t>28</a:t>
            </a:fld>
            <a:endParaRPr/>
          </a:p>
        </p:txBody>
      </p:sp>
      <p:sp>
        <p:nvSpPr>
          <p:cNvPr id="6" name="PlaceHolder 5">
            <a:extLst>
              <a:ext uri="{FF2B5EF4-FFF2-40B4-BE49-F238E27FC236}">
                <a16:creationId xmlns:a16="http://schemas.microsoft.com/office/drawing/2014/main" id="{26CA13C5-6BF8-7EA9-378E-920B0A229850}"/>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FFCC951C-AA68-5512-57B6-EE1AB8CF7ADF}"/>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B88677E3-C131-E159-3A9C-4D0FF6CEF7EB}"/>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mc:AlternateContent xmlns:mc="http://schemas.openxmlformats.org/markup-compatibility/2006" xmlns:a14="http://schemas.microsoft.com/office/drawing/2010/main">
        <mc:Choice Requires="a14">
          <p:sp>
            <p:nvSpPr>
              <p:cNvPr id="10" name="Rectangle: Single Corner Snipped 9">
                <a:extLst>
                  <a:ext uri="{FF2B5EF4-FFF2-40B4-BE49-F238E27FC236}">
                    <a16:creationId xmlns:a16="http://schemas.microsoft.com/office/drawing/2014/main" id="{BBFFA98A-8CA3-15E6-80BB-B7C9EE6ABD1C}"/>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ICP minimizes the distance between:</a:t>
                </a:r>
              </a:p>
              <a:p>
                <a:pPr marL="285750" indent="-285750">
                  <a:buFont typeface="Arial" panose="020B0604020202020204" pitchFamily="34" charset="0"/>
                  <a:buChar char="•"/>
                </a:pPr>
                <a:r>
                  <a:rPr lang="en-US" dirty="0">
                    <a:solidFill>
                      <a:schemeClr val="tx1"/>
                    </a:solidFill>
                  </a:rPr>
                  <a:t>Current frame </a:t>
                </a:r>
                <a:r>
                  <a:rPr lang="en-US" i="1" dirty="0">
                    <a:solidFill>
                      <a:schemeClr val="tx1"/>
                    </a:solidFill>
                  </a:rPr>
                  <a:t>P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𝑛</m:t>
                        </m:r>
                      </m:sub>
                    </m:sSub>
                  </m:oMath>
                </a14:m>
                <a:r>
                  <a:rPr lang="en-US" i="1" dirty="0">
                    <a:solidFill>
                      <a:schemeClr val="tx1"/>
                    </a:solidFill>
                  </a:rPr>
                  <a:t>}.</a:t>
                </a:r>
              </a:p>
              <a:p>
                <a:pPr marL="285750" indent="-285750">
                  <a:buFont typeface="Arial" panose="020B0604020202020204" pitchFamily="34" charset="0"/>
                  <a:buChar char="•"/>
                </a:pPr>
                <a:r>
                  <a:rPr lang="en-US" dirty="0">
                    <a:solidFill>
                      <a:schemeClr val="tx1"/>
                    </a:solidFill>
                  </a:rPr>
                  <a:t>Previous frame </a:t>
                </a:r>
                <a:r>
                  <a:rPr lang="en-US" i="1" dirty="0">
                    <a:solidFill>
                      <a:schemeClr val="tx1"/>
                    </a:solidFill>
                  </a:rPr>
                  <a:t>Q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𝑛</m:t>
                        </m:r>
                      </m:sub>
                    </m:sSub>
                  </m:oMath>
                </a14:m>
                <a:r>
                  <a:rPr lang="en-US" i="1" dirty="0">
                    <a:solidFill>
                      <a:schemeClr val="tx1"/>
                    </a:solidFill>
                  </a:rPr>
                  <a:t>}.</a:t>
                </a:r>
              </a:p>
              <a:p>
                <a:r>
                  <a:rPr lang="en-US" i="1" dirty="0">
                    <a:solidFill>
                      <a:schemeClr val="tx1"/>
                    </a:solidFill>
                  </a:rPr>
                  <a:t>By iteratively:</a:t>
                </a:r>
              </a:p>
              <a:p>
                <a:pPr marL="342900" indent="-342900">
                  <a:buFont typeface="+mj-lt"/>
                  <a:buAutoNum type="arabicPeriod"/>
                </a:pPr>
                <a:r>
                  <a:rPr lang="en-US" dirty="0">
                    <a:solidFill>
                      <a:schemeClr val="tx1"/>
                    </a:solidFill>
                  </a:rPr>
                  <a:t>Finding correspondences between </a:t>
                </a:r>
                <a:r>
                  <a:rPr lang="en-US" i="1" dirty="0">
                    <a:solidFill>
                      <a:schemeClr val="tx1"/>
                    </a:solidFill>
                  </a:rPr>
                  <a:t>P </a:t>
                </a:r>
                <a:r>
                  <a:rPr lang="en-US" dirty="0">
                    <a:solidFill>
                      <a:schemeClr val="tx1"/>
                    </a:solidFill>
                  </a:rPr>
                  <a:t>and </a:t>
                </a:r>
                <a:r>
                  <a:rPr lang="en-US" i="1" dirty="0">
                    <a:solidFill>
                      <a:schemeClr val="tx1"/>
                    </a:solidFill>
                  </a:rPr>
                  <a:t>Q.</a:t>
                </a:r>
              </a:p>
              <a:p>
                <a:pPr marL="342900" indent="-342900">
                  <a:buFont typeface="+mj-lt"/>
                  <a:buAutoNum type="arabicPeriod"/>
                </a:pPr>
                <a:r>
                  <a:rPr lang="en-US" i="1" dirty="0">
                    <a:solidFill>
                      <a:schemeClr val="tx1"/>
                    </a:solidFill>
                  </a:rPr>
                  <a:t>Estimating the transform </a:t>
                </a:r>
                <a14:m>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a14:m>
                <a:r>
                  <a:rPr lang="en-US" dirty="0">
                    <a:solidFill>
                      <a:schemeClr val="tx1"/>
                    </a:solidFill>
                  </a:rPr>
                  <a:t>.</a:t>
                </a:r>
              </a:p>
              <a:p>
                <a:pPr marL="342900" indent="-342900">
                  <a:buFont typeface="+mj-lt"/>
                  <a:buAutoNum type="arabicPeriod"/>
                </a:pPr>
                <a:r>
                  <a:rPr lang="en-US" dirty="0">
                    <a:solidFill>
                      <a:schemeClr val="tx1"/>
                    </a:solidFill>
                  </a:rPr>
                  <a:t>Applying the transform to P and repeating until convergence.</a:t>
                </a:r>
                <a:endParaRPr lang="en-DE" dirty="0">
                  <a:solidFill>
                    <a:schemeClr val="tx1"/>
                  </a:solidFill>
                </a:endParaRPr>
              </a:p>
            </p:txBody>
          </p:sp>
        </mc:Choice>
        <mc:Fallback xmlns="">
          <p:sp>
            <p:nvSpPr>
              <p:cNvPr id="10" name="Rectangle: Single Corner Snipped 9">
                <a:extLst>
                  <a:ext uri="{FF2B5EF4-FFF2-40B4-BE49-F238E27FC236}">
                    <a16:creationId xmlns:a16="http://schemas.microsoft.com/office/drawing/2014/main" id="{BBFFA98A-8CA3-15E6-80BB-B7C9EE6ABD1C}"/>
                  </a:ext>
                </a:extLst>
              </p:cNvPr>
              <p:cNvSpPr>
                <a:spLocks noRot="1" noChangeAspect="1" noMove="1" noResize="1" noEditPoints="1" noAdjustHandles="1" noChangeArrowheads="1" noChangeShapeType="1" noTextEdit="1"/>
              </p:cNvSpPr>
              <p:nvPr/>
            </p:nvSpPr>
            <p:spPr>
              <a:xfrm flipH="1">
                <a:off x="5274851" y="2961564"/>
                <a:ext cx="6917148" cy="2456597"/>
              </a:xfrm>
              <a:prstGeom prst="snip1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2200449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BA05B-CFDA-D299-E5AA-4EC72A8EC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C68FC-9260-7053-4C40-31EF86DCA274}"/>
              </a:ext>
            </a:extLst>
          </p:cNvPr>
          <p:cNvSpPr>
            <a:spLocks noGrp="1"/>
          </p:cNvSpPr>
          <p:nvPr>
            <p:ph type="title"/>
          </p:nvPr>
        </p:nvSpPr>
        <p:spPr/>
        <p:txBody>
          <a:bodyPr/>
          <a:lstStyle/>
          <a:p>
            <a:r>
              <a:rPr lang="en-US" dirty="0"/>
              <a:t>Method Overview</a:t>
            </a:r>
            <a:br>
              <a:rPr lang="en-US" dirty="0"/>
            </a:br>
            <a:r>
              <a:rPr lang="en-US" sz="3200" i="1" dirty="0"/>
              <a:t>Iterative Closest Point</a:t>
            </a:r>
            <a:endParaRPr lang="en-DE" sz="3200" dirty="0"/>
          </a:p>
        </p:txBody>
      </p:sp>
      <p:sp>
        <p:nvSpPr>
          <p:cNvPr id="4" name="PlaceHolder 3">
            <a:extLst>
              <a:ext uri="{FF2B5EF4-FFF2-40B4-BE49-F238E27FC236}">
                <a16:creationId xmlns:a16="http://schemas.microsoft.com/office/drawing/2014/main" id="{8880E306-AB7E-E081-8C43-959A9ACFB6C1}"/>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9083A14F-2C6C-26A2-FCD7-BE6153FD2F2F}"/>
              </a:ext>
            </a:extLst>
          </p:cNvPr>
          <p:cNvSpPr>
            <a:spLocks noGrp="1"/>
          </p:cNvSpPr>
          <p:nvPr>
            <p:ph type="sldNum" idx="18"/>
          </p:nvPr>
        </p:nvSpPr>
        <p:spPr/>
        <p:txBody>
          <a:bodyPr/>
          <a:lstStyle/>
          <a:p>
            <a:fld id="{C9F20CE2-C4CD-4D54-88D6-9EAF542D534B}" type="slidenum">
              <a:rPr/>
              <a:t>29</a:t>
            </a:fld>
            <a:endParaRPr/>
          </a:p>
        </p:txBody>
      </p:sp>
      <p:sp>
        <p:nvSpPr>
          <p:cNvPr id="6" name="PlaceHolder 5">
            <a:extLst>
              <a:ext uri="{FF2B5EF4-FFF2-40B4-BE49-F238E27FC236}">
                <a16:creationId xmlns:a16="http://schemas.microsoft.com/office/drawing/2014/main" id="{CA1CB8D4-067D-3799-A9F0-0F824FCED24B}"/>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0F8B7F18-C533-2AA1-2B61-59F979C2AC07}"/>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0507654B-CF34-CEFC-AB9C-2086B24EED0E}"/>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7AE90FB7-406B-AD1C-58DD-BC0AF471D51C}"/>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DE" dirty="0">
              <a:solidFill>
                <a:schemeClr val="tx1"/>
              </a:solidFill>
            </a:endParaRPr>
          </a:p>
        </p:txBody>
      </p:sp>
      <p:pic>
        <p:nvPicPr>
          <p:cNvPr id="8" name="Picture 7" descr="A math equation with numbers and symbols&#10;&#10;AI-generated content may be incorrect.">
            <a:extLst>
              <a:ext uri="{FF2B5EF4-FFF2-40B4-BE49-F238E27FC236}">
                <a16:creationId xmlns:a16="http://schemas.microsoft.com/office/drawing/2014/main" id="{69378460-19F2-F680-33C7-4B35EC2EC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0502" y="3077806"/>
            <a:ext cx="3334692" cy="857047"/>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577CACF-BA13-C44E-86CA-C9F674443A80}"/>
                  </a:ext>
                </a:extLst>
              </p:cNvPr>
              <p:cNvSpPr txBox="1"/>
              <p:nvPr/>
            </p:nvSpPr>
            <p:spPr>
              <a:xfrm>
                <a:off x="5464311" y="3902865"/>
                <a:ext cx="5377218" cy="2308324"/>
              </a:xfrm>
              <a:prstGeom prst="rect">
                <a:avLst/>
              </a:prstGeom>
              <a:noFill/>
            </p:spPr>
            <p:txBody>
              <a:bodyPr wrap="square" rtlCol="0">
                <a:spAutoFit/>
              </a:bodyPr>
              <a:lstStyle/>
              <a:p>
                <a:r>
                  <a:rPr lang="en-US" dirty="0"/>
                  <a:t>Transform the </a:t>
                </a:r>
                <a:r>
                  <a:rPr lang="en-US" i="1" dirty="0"/>
                  <a:t>reference scan</a:t>
                </a:r>
                <a:r>
                  <a:rPr lang="en-US" dirty="0"/>
                  <a:t> to match the </a:t>
                </a:r>
                <a:r>
                  <a:rPr lang="en-US" i="1" dirty="0"/>
                  <a:t>current scan</a:t>
                </a:r>
                <a:r>
                  <a:rPr lang="en-US" dirty="0"/>
                  <a:t>.</a:t>
                </a:r>
              </a:p>
              <a:p>
                <a:pPr marL="285750" indent="-285750">
                  <a:buFont typeface="Arial" panose="020B0604020202020204" pitchFamily="34" charset="0"/>
                  <a:buChar char="•"/>
                </a:pPr>
                <a:r>
                  <a:rPr lang="en-US" dirty="0"/>
                  <a:t>R: rotation matrix</a:t>
                </a:r>
              </a:p>
              <a:p>
                <a:pPr marL="285750" indent="-285750">
                  <a:buFont typeface="Arial" panose="020B0604020202020204" pitchFamily="34" charset="0"/>
                  <a:buChar char="•"/>
                </a:pPr>
                <a14:m>
                  <m:oMath xmlns:m="http://schemas.openxmlformats.org/officeDocument/2006/math">
                    <m:r>
                      <a:rPr lang="en-US" i="1"/>
                      <m:t>𝑡</m:t>
                    </m:r>
                  </m:oMath>
                </a14:m>
                <a:r>
                  <a:rPr lang="en-US" dirty="0"/>
                  <a:t>: translation vector</a:t>
                </a:r>
              </a:p>
              <a:p>
                <a:pPr marL="285750" indent="-285750">
                  <a:buFont typeface="Arial" panose="020B0604020202020204" pitchFamily="34" charset="0"/>
                  <a:buChar char="•"/>
                </a:pPr>
                <a14:m>
                  <m:oMath xmlns:m="http://schemas.openxmlformats.org/officeDocument/2006/math">
                    <m:sSub>
                      <m:sSubPr>
                        <m:ctrlPr>
                          <a:rPr lang="ar-AE" i="1"/>
                        </m:ctrlPr>
                      </m:sSubPr>
                      <m:e>
                        <m:r>
                          <a:rPr lang="ar-AE" i="1"/>
                          <m:t>𝑝</m:t>
                        </m:r>
                      </m:e>
                      <m:sub>
                        <m:r>
                          <a:rPr lang="ar-AE" i="1"/>
                          <m:t>𝑖</m:t>
                        </m:r>
                      </m:sub>
                    </m:sSub>
                  </m:oMath>
                </a14:m>
                <a:r>
                  <a:rPr lang="ar-AE" dirty="0"/>
                  <a:t>: </a:t>
                </a:r>
                <a:r>
                  <a:rPr lang="en-US" dirty="0"/>
                  <a:t>point in current scan</a:t>
                </a:r>
              </a:p>
              <a:p>
                <a:pPr marL="285750" indent="-285750">
                  <a:buFont typeface="Arial" panose="020B0604020202020204" pitchFamily="34" charset="0"/>
                  <a:buChar char="•"/>
                </a:pPr>
                <a14:m>
                  <m:oMath xmlns:m="http://schemas.openxmlformats.org/officeDocument/2006/math">
                    <m:sSub>
                      <m:sSubPr>
                        <m:ctrlPr>
                          <a:rPr lang="ar-AE" i="1"/>
                        </m:ctrlPr>
                      </m:sSubPr>
                      <m:e>
                        <m:r>
                          <a:rPr lang="ar-AE" i="1"/>
                          <m:t>𝑞</m:t>
                        </m:r>
                      </m:e>
                      <m:sub>
                        <m:r>
                          <a:rPr lang="ar-AE" i="1"/>
                          <m:t>𝑖</m:t>
                        </m:r>
                      </m:sub>
                    </m:sSub>
                  </m:oMath>
                </a14:m>
                <a:r>
                  <a:rPr lang="ar-AE" dirty="0"/>
                  <a:t>: </a:t>
                </a:r>
                <a:r>
                  <a:rPr lang="en-US" dirty="0"/>
                  <a:t>corresponding point in reference map</a:t>
                </a:r>
              </a:p>
              <a:p>
                <a:pPr marL="285750" indent="-285750">
                  <a:buFont typeface="Arial" panose="020B0604020202020204" pitchFamily="34" charset="0"/>
                  <a:buChar char="•"/>
                </a:pPr>
                <a:r>
                  <a:rPr lang="en-US" dirty="0"/>
                  <a:t>N: The total number of point pairs between the two clouds</a:t>
                </a:r>
                <a:endParaRPr lang="en-DE" dirty="0"/>
              </a:p>
            </p:txBody>
          </p:sp>
        </mc:Choice>
        <mc:Fallback>
          <p:sp>
            <p:nvSpPr>
              <p:cNvPr id="11" name="TextBox 10">
                <a:extLst>
                  <a:ext uri="{FF2B5EF4-FFF2-40B4-BE49-F238E27FC236}">
                    <a16:creationId xmlns:a16="http://schemas.microsoft.com/office/drawing/2014/main" id="{7577CACF-BA13-C44E-86CA-C9F674443A80}"/>
                  </a:ext>
                </a:extLst>
              </p:cNvPr>
              <p:cNvSpPr txBox="1">
                <a:spLocks noRot="1" noChangeAspect="1" noMove="1" noResize="1" noEditPoints="1" noAdjustHandles="1" noChangeArrowheads="1" noChangeShapeType="1" noTextEdit="1"/>
              </p:cNvSpPr>
              <p:nvPr/>
            </p:nvSpPr>
            <p:spPr>
              <a:xfrm>
                <a:off x="5464311" y="3902865"/>
                <a:ext cx="5377218" cy="2308324"/>
              </a:xfrm>
              <a:prstGeom prst="rect">
                <a:avLst/>
              </a:prstGeom>
              <a:blipFill>
                <a:blip r:embed="rId4"/>
                <a:stretch>
                  <a:fillRect l="-907" t="-1055" b="-3430"/>
                </a:stretch>
              </a:blipFill>
            </p:spPr>
            <p:txBody>
              <a:bodyPr/>
              <a:lstStyle/>
              <a:p>
                <a:r>
                  <a:rPr lang="en-DE">
                    <a:noFill/>
                  </a:rPr>
                  <a:t> </a:t>
                </a:r>
              </a:p>
            </p:txBody>
          </p:sp>
        </mc:Fallback>
      </mc:AlternateContent>
    </p:spTree>
    <p:extLst>
      <p:ext uri="{BB962C8B-B14F-4D97-AF65-F5344CB8AC3E}">
        <p14:creationId xmlns:p14="http://schemas.microsoft.com/office/powerpoint/2010/main" val="249087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r>
              <a:rPr lang="en-US" spc="-1" dirty="0">
                <a:solidFill>
                  <a:schemeClr val="dk1"/>
                </a:solidFill>
              </a:rPr>
              <a:t>Project Overview</a:t>
            </a:r>
            <a:br>
              <a:rPr lang="en-US" spc="-1" dirty="0">
                <a:solidFill>
                  <a:schemeClr val="dk1"/>
                </a:solidFill>
              </a:rPr>
            </a:br>
            <a:r>
              <a:rPr lang="en-US" sz="3200" spc="-1" dirty="0">
                <a:solidFill>
                  <a:schemeClr val="dk1"/>
                </a:solidFill>
              </a:rPr>
              <a:t>Vehicle</a:t>
            </a:r>
            <a:endParaRPr lang="en-DE" sz="3200" b="0" strike="noStrike" spc="-1" dirty="0">
              <a:solidFill>
                <a:schemeClr val="dk1"/>
              </a:solidFill>
              <a:latin typeface="Aptos"/>
            </a:endParaRPr>
          </a:p>
        </p:txBody>
      </p:sp>
      <p:sp>
        <p:nvSpPr>
          <p:cNvPr id="92" name="TextBox 8"/>
          <p:cNvSpPr/>
          <p:nvPr/>
        </p:nvSpPr>
        <p:spPr>
          <a:xfrm>
            <a:off x="4359960" y="4558680"/>
            <a:ext cx="411444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ptos"/>
              </a:rPr>
              <a:t>Ninebot Gokart PRO</a:t>
            </a:r>
            <a:endParaRPr lang="en-US" sz="1800" b="0" strike="noStrike" spc="-1">
              <a:solidFill>
                <a:srgbClr val="000000"/>
              </a:solidFill>
              <a:latin typeface="Arial"/>
            </a:endParaRPr>
          </a:p>
          <a:p>
            <a:pPr marL="285840" indent="-285840" defTabSz="914400">
              <a:lnSpc>
                <a:spcPct val="100000"/>
              </a:lnSpc>
              <a:buClr>
                <a:srgbClr val="000000"/>
              </a:buClr>
              <a:buFont typeface="Arial"/>
              <a:buChar char="•"/>
            </a:pPr>
            <a:r>
              <a:rPr lang="en-US" sz="1800" b="0" strike="noStrike" spc="-1">
                <a:solidFill>
                  <a:schemeClr val="dk1"/>
                </a:solidFill>
                <a:latin typeface="Aptos"/>
              </a:rPr>
              <a:t>Max. Speed: 40 km/h.</a:t>
            </a:r>
            <a:endParaRPr lang="en-US" sz="1800" b="0" strike="noStrike" spc="-1">
              <a:solidFill>
                <a:srgbClr val="000000"/>
              </a:solidFill>
              <a:latin typeface="Arial"/>
            </a:endParaRPr>
          </a:p>
          <a:p>
            <a:pPr marL="285840" indent="-285840" defTabSz="914400">
              <a:lnSpc>
                <a:spcPct val="100000"/>
              </a:lnSpc>
              <a:buClr>
                <a:srgbClr val="000000"/>
              </a:buClr>
              <a:buFont typeface="Arial"/>
              <a:buChar char="•"/>
            </a:pPr>
            <a:r>
              <a:rPr lang="en-US" sz="1800" b="0" strike="noStrike" spc="-1">
                <a:solidFill>
                  <a:schemeClr val="dk1"/>
                </a:solidFill>
                <a:latin typeface="Aptos"/>
              </a:rPr>
              <a:t>Max Distance: 25 km.</a:t>
            </a:r>
            <a:endParaRPr lang="en-US" sz="1800" b="0" strike="noStrike" spc="-1">
              <a:solidFill>
                <a:srgbClr val="000000"/>
              </a:solidFill>
              <a:latin typeface="Arial"/>
            </a:endParaRPr>
          </a:p>
          <a:p>
            <a:pPr marL="285840" indent="-285840" defTabSz="914400">
              <a:lnSpc>
                <a:spcPct val="100000"/>
              </a:lnSpc>
              <a:buClr>
                <a:srgbClr val="000000"/>
              </a:buClr>
              <a:buFont typeface="Arial"/>
              <a:buChar char="•"/>
            </a:pPr>
            <a:r>
              <a:rPr lang="en-US" sz="1800" b="0" strike="noStrike" spc="-1">
                <a:solidFill>
                  <a:schemeClr val="dk1"/>
                </a:solidFill>
                <a:latin typeface="Aptos"/>
              </a:rPr>
              <a:t>Max Acceleration: 1,02 G.</a:t>
            </a:r>
            <a:endParaRPr lang="en-US" sz="1800" b="0" strike="noStrike" spc="-1">
              <a:solidFill>
                <a:srgbClr val="000000"/>
              </a:solidFill>
              <a:latin typeface="Arial"/>
            </a:endParaRPr>
          </a:p>
          <a:p>
            <a:pPr marL="285840" indent="-285840" defTabSz="914400">
              <a:lnSpc>
                <a:spcPct val="100000"/>
              </a:lnSpc>
              <a:buClr>
                <a:srgbClr val="000000"/>
              </a:buClr>
              <a:buFont typeface="Arial"/>
              <a:buChar char="•"/>
            </a:pPr>
            <a:r>
              <a:rPr lang="en-US" sz="1800" b="0" strike="noStrike" spc="-1">
                <a:solidFill>
                  <a:schemeClr val="dk1"/>
                </a:solidFill>
                <a:latin typeface="Aptos"/>
              </a:rPr>
              <a:t>Drift-Assistance System.</a:t>
            </a:r>
            <a:endParaRPr lang="en-US" sz="1800" b="0" strike="noStrike" spc="-1">
              <a:solidFill>
                <a:srgbClr val="000000"/>
              </a:solidFill>
              <a:latin typeface="Arial"/>
            </a:endParaRPr>
          </a:p>
        </p:txBody>
      </p:sp>
      <p:pic>
        <p:nvPicPr>
          <p:cNvPr id="93" name="Picture 13" descr="A go kart in a room&#10;&#10;AI-generated content may be incorrect."/>
          <p:cNvPicPr/>
          <p:nvPr/>
        </p:nvPicPr>
        <p:blipFill>
          <a:blip r:embed="rId2"/>
          <a:srcRect l="14247" r="21501"/>
          <a:stretch/>
        </p:blipFill>
        <p:spPr>
          <a:xfrm>
            <a:off x="1004400" y="1661760"/>
            <a:ext cx="3782160" cy="2718000"/>
          </a:xfrm>
          <a:prstGeom prst="rect">
            <a:avLst/>
          </a:prstGeom>
          <a:ln w="0">
            <a:noFill/>
          </a:ln>
        </p:spPr>
      </p:pic>
      <p:pic>
        <p:nvPicPr>
          <p:cNvPr id="94" name="Picture 15" descr="A go kart on the floor&#10;&#10;AI-generated content may be incorrect."/>
          <p:cNvPicPr/>
          <p:nvPr/>
        </p:nvPicPr>
        <p:blipFill>
          <a:blip r:embed="rId3"/>
          <a:srcRect l="15000" r="27473"/>
          <a:stretch/>
        </p:blipFill>
        <p:spPr>
          <a:xfrm>
            <a:off x="7652160" y="1661760"/>
            <a:ext cx="3386160" cy="2718000"/>
          </a:xfrm>
          <a:prstGeom prst="rect">
            <a:avLst/>
          </a:prstGeom>
          <a:ln w="0">
            <a:noFill/>
          </a:ln>
        </p:spPr>
      </p:pic>
      <p:sp>
        <p:nvSpPr>
          <p:cNvPr id="3" name="PlaceHolder 2"/>
          <p:cNvSpPr>
            <a:spLocks noGrp="1"/>
          </p:cNvSpPr>
          <p:nvPr>
            <p:ph type="ftr" idx="11"/>
          </p:nvPr>
        </p:nvSpPr>
        <p:spPr/>
        <p:txBody>
          <a:bodyPr/>
          <a:lstStyle/>
          <a:p>
            <a:r>
              <a:t>Luis Fernando Rodriguez Gutierrez FH Dortmund, 2025, Master ESE </a:t>
            </a:r>
          </a:p>
        </p:txBody>
      </p:sp>
      <p:sp>
        <p:nvSpPr>
          <p:cNvPr id="4" name="PlaceHolder 3"/>
          <p:cNvSpPr>
            <a:spLocks noGrp="1"/>
          </p:cNvSpPr>
          <p:nvPr>
            <p:ph type="sldNum" idx="12"/>
          </p:nvPr>
        </p:nvSpPr>
        <p:spPr/>
        <p:txBody>
          <a:bodyPr/>
          <a:lstStyle/>
          <a:p>
            <a:fld id="{C72A2A30-91E0-42DA-B4DE-5248697D4636}" type="slidenum">
              <a:rP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24C64-2618-D7B6-94C2-B8170D580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C1DF1-587E-95DD-C31F-8F96057CA99C}"/>
              </a:ext>
            </a:extLst>
          </p:cNvPr>
          <p:cNvSpPr>
            <a:spLocks noGrp="1"/>
          </p:cNvSpPr>
          <p:nvPr>
            <p:ph type="title"/>
          </p:nvPr>
        </p:nvSpPr>
        <p:spPr/>
        <p:txBody>
          <a:bodyPr/>
          <a:lstStyle/>
          <a:p>
            <a:r>
              <a:rPr lang="en-US" dirty="0"/>
              <a:t>Method Overview</a:t>
            </a:r>
            <a:br>
              <a:rPr lang="en-US" dirty="0"/>
            </a:br>
            <a:r>
              <a:rPr lang="en-US" sz="3200" i="1" dirty="0"/>
              <a:t>Iterative Closest Point</a:t>
            </a:r>
            <a:endParaRPr lang="en-DE" sz="3200" dirty="0"/>
          </a:p>
        </p:txBody>
      </p:sp>
      <p:sp>
        <p:nvSpPr>
          <p:cNvPr id="4" name="PlaceHolder 3">
            <a:extLst>
              <a:ext uri="{FF2B5EF4-FFF2-40B4-BE49-F238E27FC236}">
                <a16:creationId xmlns:a16="http://schemas.microsoft.com/office/drawing/2014/main" id="{FA421A51-FFD4-1A96-06F0-EC96B5709DA8}"/>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00272C10-917F-6A12-E8AD-2E8E8578DE9D}"/>
              </a:ext>
            </a:extLst>
          </p:cNvPr>
          <p:cNvSpPr>
            <a:spLocks noGrp="1"/>
          </p:cNvSpPr>
          <p:nvPr>
            <p:ph type="sldNum" idx="18"/>
          </p:nvPr>
        </p:nvSpPr>
        <p:spPr/>
        <p:txBody>
          <a:bodyPr/>
          <a:lstStyle/>
          <a:p>
            <a:fld id="{C9F20CE2-C4CD-4D54-88D6-9EAF542D534B}" type="slidenum">
              <a:rPr/>
              <a:t>30</a:t>
            </a:fld>
            <a:endParaRPr/>
          </a:p>
        </p:txBody>
      </p:sp>
      <p:sp>
        <p:nvSpPr>
          <p:cNvPr id="6" name="PlaceHolder 5">
            <a:extLst>
              <a:ext uri="{FF2B5EF4-FFF2-40B4-BE49-F238E27FC236}">
                <a16:creationId xmlns:a16="http://schemas.microsoft.com/office/drawing/2014/main" id="{ED1380F6-48E6-3DC7-67E6-6FC7C75880AB}"/>
              </a:ext>
            </a:extLst>
          </p:cNvPr>
          <p:cNvSpPr>
            <a:spLocks noGrp="1"/>
          </p:cNvSpPr>
          <p:nvPr>
            <p:ph type="dt" idx="16"/>
          </p:nvPr>
        </p:nvSpPr>
        <p:spPr/>
        <p:txBody>
          <a:bodyPr/>
          <a:lstStyle/>
          <a:p>
            <a:fld id="{C7649B6A-8F39-4155-9CD9-642E57BF0C15}" type="datetime8">
              <a:rPr lang="en-US"/>
              <a:t>10/22/2025 1:40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06F62B3B-37F7-48D9-F657-7771FF37BDA4}"/>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0DC2A3CD-856E-30B0-5635-C30F8D578C18}"/>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5411BB1C-BDD4-4B73-67CD-EF3A5108C1AF}"/>
              </a:ext>
            </a:extLst>
          </p:cNvPr>
          <p:cNvSpPr/>
          <p:nvPr/>
        </p:nvSpPr>
        <p:spPr>
          <a:xfrm flipH="1">
            <a:off x="5274851" y="2961564"/>
            <a:ext cx="6917148" cy="2456597"/>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DE" dirty="0">
              <a:solidFill>
                <a:schemeClr val="tx1"/>
              </a:solidFill>
            </a:endParaRPr>
          </a:p>
        </p:txBody>
      </p:sp>
      <p:pic>
        <p:nvPicPr>
          <p:cNvPr id="12" name="Picture 11" descr="A graph with blue and red dots&#10;&#10;AI-generated content may be incorrect.">
            <a:extLst>
              <a:ext uri="{FF2B5EF4-FFF2-40B4-BE49-F238E27FC236}">
                <a16:creationId xmlns:a16="http://schemas.microsoft.com/office/drawing/2014/main" id="{94A44102-8349-6959-7876-F51154FC8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6996" y="2977642"/>
            <a:ext cx="3211848" cy="3211848"/>
          </a:xfrm>
          <a:prstGeom prst="rect">
            <a:avLst/>
          </a:prstGeom>
        </p:spPr>
      </p:pic>
    </p:spTree>
    <p:extLst>
      <p:ext uri="{BB962C8B-B14F-4D97-AF65-F5344CB8AC3E}">
        <p14:creationId xmlns:p14="http://schemas.microsoft.com/office/powerpoint/2010/main" val="810481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BEFE1-6610-43E2-34EF-91E1FD632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9FA0E-F52F-431D-402F-3BF4BC570EC3}"/>
              </a:ext>
            </a:extLst>
          </p:cNvPr>
          <p:cNvSpPr>
            <a:spLocks noGrp="1"/>
          </p:cNvSpPr>
          <p:nvPr>
            <p:ph type="title"/>
          </p:nvPr>
        </p:nvSpPr>
        <p:spPr/>
        <p:txBody>
          <a:bodyPr/>
          <a:lstStyle/>
          <a:p>
            <a:r>
              <a:rPr lang="en-US" dirty="0"/>
              <a:t>Method Overview</a:t>
            </a:r>
            <a:br>
              <a:rPr lang="en-US" dirty="0"/>
            </a:br>
            <a:r>
              <a:rPr lang="en-US" sz="3200" i="1" dirty="0"/>
              <a:t>Ego-Motion</a:t>
            </a:r>
            <a:endParaRPr lang="en-DE" sz="3200" dirty="0"/>
          </a:p>
        </p:txBody>
      </p:sp>
      <p:sp>
        <p:nvSpPr>
          <p:cNvPr id="4" name="PlaceHolder 3">
            <a:extLst>
              <a:ext uri="{FF2B5EF4-FFF2-40B4-BE49-F238E27FC236}">
                <a16:creationId xmlns:a16="http://schemas.microsoft.com/office/drawing/2014/main" id="{B6D83FD0-3D30-41C8-2262-04C733135F18}"/>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923453D9-99E3-5307-6DD2-825F0236751A}"/>
              </a:ext>
            </a:extLst>
          </p:cNvPr>
          <p:cNvSpPr>
            <a:spLocks noGrp="1"/>
          </p:cNvSpPr>
          <p:nvPr>
            <p:ph type="sldNum" idx="18"/>
          </p:nvPr>
        </p:nvSpPr>
        <p:spPr/>
        <p:txBody>
          <a:bodyPr/>
          <a:lstStyle/>
          <a:p>
            <a:fld id="{C9F20CE2-C4CD-4D54-88D6-9EAF542D534B}" type="slidenum">
              <a:rPr/>
              <a:t>31</a:t>
            </a:fld>
            <a:endParaRPr/>
          </a:p>
        </p:txBody>
      </p:sp>
      <p:sp>
        <p:nvSpPr>
          <p:cNvPr id="6" name="PlaceHolder 5">
            <a:extLst>
              <a:ext uri="{FF2B5EF4-FFF2-40B4-BE49-F238E27FC236}">
                <a16:creationId xmlns:a16="http://schemas.microsoft.com/office/drawing/2014/main" id="{992ACA6A-91BB-4D33-93A2-509E05CD74F9}"/>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B6E580A-4B4B-9DC7-A516-D82EB01E1239}"/>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7CEED4EB-8E48-F340-5ECC-0F36691D119F}"/>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mc:AlternateContent xmlns:mc="http://schemas.openxmlformats.org/markup-compatibility/2006" xmlns:a14="http://schemas.microsoft.com/office/drawing/2010/main">
        <mc:Choice Requires="a14">
          <p:sp>
            <p:nvSpPr>
              <p:cNvPr id="10" name="Rectangle: Single Corner Snipped 9">
                <a:extLst>
                  <a:ext uri="{FF2B5EF4-FFF2-40B4-BE49-F238E27FC236}">
                    <a16:creationId xmlns:a16="http://schemas.microsoft.com/office/drawing/2014/main" id="{749949F0-79D5-EC32-7ADE-A635DC5A7E0D}"/>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ICP provides translation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𝑥</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𝑦</m:t>
                        </m:r>
                      </m:sub>
                    </m:sSub>
                  </m:oMath>
                </a14:m>
                <a:r>
                  <a:rPr lang="en-US" dirty="0">
                    <a:solidFill>
                      <a:schemeClr val="tx1"/>
                    </a:solidFill>
                  </a:rPr>
                  <a:t>) from radar clustered geometry.</a:t>
                </a:r>
              </a:p>
              <a:p>
                <a:pPr marL="285750" indent="-285750">
                  <a:buFont typeface="Arial" panose="020B0604020202020204" pitchFamily="34" charset="0"/>
                  <a:buChar char="•"/>
                </a:pPr>
                <a:r>
                  <a:rPr lang="en-US" dirty="0">
                    <a:solidFill>
                      <a:schemeClr val="tx1"/>
                    </a:solidFill>
                  </a:rPr>
                  <a:t>Imu adds rotation from angular rate integration.</a:t>
                </a:r>
              </a:p>
              <a:p>
                <a:pPr marL="285750" indent="-285750">
                  <a:buFont typeface="Arial" panose="020B0604020202020204" pitchFamily="34" charset="0"/>
                  <a:buChar char="•"/>
                </a:pPr>
                <a:r>
                  <a:rPr lang="en-US" dirty="0">
                    <a:solidFill>
                      <a:schemeClr val="tx1"/>
                    </a:solidFill>
                  </a:rPr>
                  <a:t>The combined motion vector provides us with:</a:t>
                </a:r>
                <a:endParaRPr lang="en-DE" dirty="0">
                  <a:solidFill>
                    <a:schemeClr val="tx1"/>
                  </a:solidFill>
                </a:endParaRPr>
              </a:p>
            </p:txBody>
          </p:sp>
        </mc:Choice>
        <mc:Fallback xmlns="">
          <p:sp>
            <p:nvSpPr>
              <p:cNvPr id="10" name="Rectangle: Single Corner Snipped 9">
                <a:extLst>
                  <a:ext uri="{FF2B5EF4-FFF2-40B4-BE49-F238E27FC236}">
                    <a16:creationId xmlns:a16="http://schemas.microsoft.com/office/drawing/2014/main" id="{749949F0-79D5-EC32-7ADE-A635DC5A7E0D}"/>
                  </a:ext>
                </a:extLst>
              </p:cNvPr>
              <p:cNvSpPr>
                <a:spLocks noRot="1" noChangeAspect="1" noMove="1" noResize="1" noEditPoints="1" noAdjustHandles="1" noChangeArrowheads="1" noChangeShapeType="1" noTextEdit="1"/>
              </p:cNvSpPr>
              <p:nvPr/>
            </p:nvSpPr>
            <p:spPr>
              <a:xfrm flipH="1">
                <a:off x="5151906" y="2961566"/>
                <a:ext cx="6917148" cy="1247578"/>
              </a:xfrm>
              <a:prstGeom prst="snip1Rect">
                <a:avLst/>
              </a:prstGeom>
              <a:blipFill>
                <a:blip r:embed="rId3"/>
                <a:stretch>
                  <a:fillRect/>
                </a:stretch>
              </a:blipFill>
            </p:spPr>
            <p:txBody>
              <a:bodyPr/>
              <a:lstStyle/>
              <a:p>
                <a:r>
                  <a:rPr lang="en-DE">
                    <a:noFill/>
                  </a:rPr>
                  <a:t> </a:t>
                </a:r>
              </a:p>
            </p:txBody>
          </p:sp>
        </mc:Fallback>
      </mc:AlternateContent>
      <p:sp>
        <p:nvSpPr>
          <p:cNvPr id="8" name="Rectangle 7">
            <a:extLst>
              <a:ext uri="{FF2B5EF4-FFF2-40B4-BE49-F238E27FC236}">
                <a16:creationId xmlns:a16="http://schemas.microsoft.com/office/drawing/2014/main" id="{5A24AA12-DA7D-7EF2-9BE8-00688671BDCF}"/>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 name="TextBox 10">
            <a:extLst>
              <a:ext uri="{FF2B5EF4-FFF2-40B4-BE49-F238E27FC236}">
                <a16:creationId xmlns:a16="http://schemas.microsoft.com/office/drawing/2014/main" id="{B84A0ED7-127C-E2B1-5382-C604CD530FA1}"/>
              </a:ext>
            </a:extLst>
          </p:cNvPr>
          <p:cNvSpPr/>
          <p:nvPr/>
        </p:nvSpPr>
        <p:spPr>
          <a:xfrm>
            <a:off x="6458220" y="4094608"/>
            <a:ext cx="3389400" cy="889200"/>
          </a:xfrm>
          <a:prstGeom prst="rect">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11" name="TextBox 10">
            <a:extLst>
              <a:ext uri="{FF2B5EF4-FFF2-40B4-BE49-F238E27FC236}">
                <a16:creationId xmlns:a16="http://schemas.microsoft.com/office/drawing/2014/main" id="{CFDB40D2-04C1-F937-138F-C7F78FBE39BE}"/>
              </a:ext>
            </a:extLst>
          </p:cNvPr>
          <p:cNvSpPr txBox="1"/>
          <p:nvPr/>
        </p:nvSpPr>
        <p:spPr>
          <a:xfrm>
            <a:off x="5326743" y="5200788"/>
            <a:ext cx="5849257" cy="646331"/>
          </a:xfrm>
          <a:prstGeom prst="rect">
            <a:avLst/>
          </a:prstGeom>
          <a:noFill/>
        </p:spPr>
        <p:txBody>
          <a:bodyPr wrap="square" rtlCol="0">
            <a:spAutoFit/>
          </a:bodyPr>
          <a:lstStyle/>
          <a:p>
            <a:r>
              <a:rPr lang="en-US" dirty="0"/>
              <a:t>The accumulation and sequential composition of these transforms gives us the odometry trajectory.</a:t>
            </a:r>
            <a:endParaRPr lang="en-DE" dirty="0"/>
          </a:p>
        </p:txBody>
      </p:sp>
    </p:spTree>
    <p:extLst>
      <p:ext uri="{BB962C8B-B14F-4D97-AF65-F5344CB8AC3E}">
        <p14:creationId xmlns:p14="http://schemas.microsoft.com/office/powerpoint/2010/main" val="2046464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15F53-2C1A-7D17-DED8-AB713A7D89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F72B88-5D3C-0667-A817-A150BA83DF74}"/>
              </a:ext>
            </a:extLst>
          </p:cNvPr>
          <p:cNvSpPr>
            <a:spLocks noGrp="1"/>
          </p:cNvSpPr>
          <p:nvPr>
            <p:ph type="title"/>
          </p:nvPr>
        </p:nvSpPr>
        <p:spPr/>
        <p:txBody>
          <a:bodyPr/>
          <a:lstStyle/>
          <a:p>
            <a:r>
              <a:rPr lang="en-US" dirty="0"/>
              <a:t>Method Overview</a:t>
            </a:r>
            <a:br>
              <a:rPr lang="en-US" dirty="0"/>
            </a:br>
            <a:r>
              <a:rPr lang="en-US" sz="3200" i="1" dirty="0"/>
              <a:t>Ego-Motion</a:t>
            </a:r>
            <a:endParaRPr lang="en-DE" sz="3200" dirty="0"/>
          </a:p>
        </p:txBody>
      </p:sp>
      <p:sp>
        <p:nvSpPr>
          <p:cNvPr id="4" name="PlaceHolder 3">
            <a:extLst>
              <a:ext uri="{FF2B5EF4-FFF2-40B4-BE49-F238E27FC236}">
                <a16:creationId xmlns:a16="http://schemas.microsoft.com/office/drawing/2014/main" id="{DF82D172-A86A-A37E-DF41-E04395EDD7F0}"/>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6BF3C6D6-F682-BDD1-3029-6A892C9FFC31}"/>
              </a:ext>
            </a:extLst>
          </p:cNvPr>
          <p:cNvSpPr>
            <a:spLocks noGrp="1"/>
          </p:cNvSpPr>
          <p:nvPr>
            <p:ph type="sldNum" idx="18"/>
          </p:nvPr>
        </p:nvSpPr>
        <p:spPr/>
        <p:txBody>
          <a:bodyPr/>
          <a:lstStyle/>
          <a:p>
            <a:fld id="{C9F20CE2-C4CD-4D54-88D6-9EAF542D534B}" type="slidenum">
              <a:rPr/>
              <a:t>32</a:t>
            </a:fld>
            <a:endParaRPr/>
          </a:p>
        </p:txBody>
      </p:sp>
      <p:sp>
        <p:nvSpPr>
          <p:cNvPr id="6" name="PlaceHolder 5">
            <a:extLst>
              <a:ext uri="{FF2B5EF4-FFF2-40B4-BE49-F238E27FC236}">
                <a16:creationId xmlns:a16="http://schemas.microsoft.com/office/drawing/2014/main" id="{12694B60-ABA8-5503-83B0-96AAFD94100D}"/>
              </a:ext>
            </a:extLst>
          </p:cNvPr>
          <p:cNvSpPr>
            <a:spLocks noGrp="1"/>
          </p:cNvSpPr>
          <p:nvPr>
            <p:ph type="dt" idx="16"/>
          </p:nvPr>
        </p:nvSpPr>
        <p:spPr/>
        <p:txBody>
          <a:bodyPr/>
          <a:lstStyle/>
          <a:p>
            <a:fld id="{C7649B6A-8F39-4155-9CD9-642E57BF0C15}" type="datetime8">
              <a:rPr lang="en-US"/>
              <a:t>10/22/2025 1:53 PM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BC525B9F-3904-61D9-8E24-20CD7C006553}"/>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71C14C91-221F-DC09-9609-25B3617B4F28}"/>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C04FD9FF-37F1-6D36-B446-6C57011F4E9D}"/>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chemeClr val="tx1"/>
              </a:solidFill>
            </a:endParaRPr>
          </a:p>
        </p:txBody>
      </p:sp>
      <p:sp>
        <p:nvSpPr>
          <p:cNvPr id="8" name="Rectangle 7">
            <a:extLst>
              <a:ext uri="{FF2B5EF4-FFF2-40B4-BE49-F238E27FC236}">
                <a16:creationId xmlns:a16="http://schemas.microsoft.com/office/drawing/2014/main" id="{02D4EAC2-87E5-E398-A193-A90F9046C020}"/>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5" name="Picture 14" descr="A graph with blue and red dots&#10;&#10;AI-generated content may be incorrect.">
            <a:extLst>
              <a:ext uri="{FF2B5EF4-FFF2-40B4-BE49-F238E27FC236}">
                <a16:creationId xmlns:a16="http://schemas.microsoft.com/office/drawing/2014/main" id="{08033391-57DF-93A1-2967-9FF038BEF4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744" y="3018374"/>
            <a:ext cx="3213624" cy="3213624"/>
          </a:xfrm>
          <a:prstGeom prst="rect">
            <a:avLst/>
          </a:prstGeom>
        </p:spPr>
      </p:pic>
    </p:spTree>
    <p:extLst>
      <p:ext uri="{BB962C8B-B14F-4D97-AF65-F5344CB8AC3E}">
        <p14:creationId xmlns:p14="http://schemas.microsoft.com/office/powerpoint/2010/main" val="2714181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49B73-B8AE-58EA-DC22-11B855412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0E0B9F-9B05-0408-7B35-DBD67F27E9C0}"/>
              </a:ext>
            </a:extLst>
          </p:cNvPr>
          <p:cNvSpPr>
            <a:spLocks noGrp="1"/>
          </p:cNvSpPr>
          <p:nvPr>
            <p:ph type="title"/>
          </p:nvPr>
        </p:nvSpPr>
        <p:spPr/>
        <p:txBody>
          <a:bodyPr/>
          <a:lstStyle/>
          <a:p>
            <a:r>
              <a:rPr lang="en-US" dirty="0"/>
              <a:t>Method Overview</a:t>
            </a:r>
            <a:br>
              <a:rPr lang="en-US" dirty="0"/>
            </a:br>
            <a:r>
              <a:rPr lang="en-US" sz="3200" i="1" dirty="0"/>
              <a:t>Ego-Motion Laboratory</a:t>
            </a:r>
            <a:endParaRPr lang="en-DE" sz="3200" dirty="0"/>
          </a:p>
        </p:txBody>
      </p:sp>
      <p:sp>
        <p:nvSpPr>
          <p:cNvPr id="4" name="PlaceHolder 3">
            <a:extLst>
              <a:ext uri="{FF2B5EF4-FFF2-40B4-BE49-F238E27FC236}">
                <a16:creationId xmlns:a16="http://schemas.microsoft.com/office/drawing/2014/main" id="{AAC75D14-7DFF-185D-2DE7-2FDBA98DA649}"/>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05103680-A1B3-98C8-42C7-9BB1B9A8096A}"/>
              </a:ext>
            </a:extLst>
          </p:cNvPr>
          <p:cNvSpPr>
            <a:spLocks noGrp="1"/>
          </p:cNvSpPr>
          <p:nvPr>
            <p:ph type="sldNum" idx="18"/>
          </p:nvPr>
        </p:nvSpPr>
        <p:spPr/>
        <p:txBody>
          <a:bodyPr/>
          <a:lstStyle/>
          <a:p>
            <a:fld id="{C9F20CE2-C4CD-4D54-88D6-9EAF542D534B}" type="slidenum">
              <a:rPr/>
              <a:t>33</a:t>
            </a:fld>
            <a:endParaRPr/>
          </a:p>
        </p:txBody>
      </p:sp>
      <p:sp>
        <p:nvSpPr>
          <p:cNvPr id="6" name="PlaceHolder 5">
            <a:extLst>
              <a:ext uri="{FF2B5EF4-FFF2-40B4-BE49-F238E27FC236}">
                <a16:creationId xmlns:a16="http://schemas.microsoft.com/office/drawing/2014/main" id="{5B14BC98-C7BF-2D25-E25D-599146BB45C8}"/>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3B4FAB43-18E8-33F6-F5F0-1E142F96282C}"/>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A4615FF0-B68D-0A39-D383-FF76DC29B53E}"/>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57B9A0EE-1400-B0A6-D46E-A928C0D3435D}"/>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chemeClr val="tx1"/>
              </a:solidFill>
            </a:endParaRPr>
          </a:p>
        </p:txBody>
      </p:sp>
      <p:sp>
        <p:nvSpPr>
          <p:cNvPr id="8" name="Rectangle 7">
            <a:extLst>
              <a:ext uri="{FF2B5EF4-FFF2-40B4-BE49-F238E27FC236}">
                <a16:creationId xmlns:a16="http://schemas.microsoft.com/office/drawing/2014/main" id="{A80396F7-033C-D828-429A-59D62374B822}"/>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5" name="Picture 14" descr="Graph with a line drawn on it&#10;&#10;AI-generated content may be incorrect.">
            <a:extLst>
              <a:ext uri="{FF2B5EF4-FFF2-40B4-BE49-F238E27FC236}">
                <a16:creationId xmlns:a16="http://schemas.microsoft.com/office/drawing/2014/main" id="{4365802A-F42C-4F16-9556-88FF7BB51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906" y="3151052"/>
            <a:ext cx="3237356" cy="2416618"/>
          </a:xfrm>
          <a:prstGeom prst="rect">
            <a:avLst/>
          </a:prstGeom>
        </p:spPr>
      </p:pic>
      <p:pic>
        <p:nvPicPr>
          <p:cNvPr id="17" name="Picture 16" descr="A graph with a graph and text&#10;&#10;AI-generated content may be incorrect.">
            <a:extLst>
              <a:ext uri="{FF2B5EF4-FFF2-40B4-BE49-F238E27FC236}">
                <a16:creationId xmlns:a16="http://schemas.microsoft.com/office/drawing/2014/main" id="{5E8C42D9-0D4B-CE65-14C5-2F89D6186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9300" y="3199405"/>
            <a:ext cx="3253012" cy="2368265"/>
          </a:xfrm>
          <a:prstGeom prst="rect">
            <a:avLst/>
          </a:prstGeom>
        </p:spPr>
      </p:pic>
    </p:spTree>
    <p:extLst>
      <p:ext uri="{BB962C8B-B14F-4D97-AF65-F5344CB8AC3E}">
        <p14:creationId xmlns:p14="http://schemas.microsoft.com/office/powerpoint/2010/main" val="3512909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41C0A-EB3D-62BD-1E1B-76C3DD99D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DC362-D53C-3A95-6F03-C95D0CC2A172}"/>
              </a:ext>
            </a:extLst>
          </p:cNvPr>
          <p:cNvSpPr>
            <a:spLocks noGrp="1"/>
          </p:cNvSpPr>
          <p:nvPr>
            <p:ph type="title"/>
          </p:nvPr>
        </p:nvSpPr>
        <p:spPr/>
        <p:txBody>
          <a:bodyPr/>
          <a:lstStyle/>
          <a:p>
            <a:r>
              <a:rPr lang="en-US" dirty="0"/>
              <a:t>Method Overview</a:t>
            </a:r>
            <a:br>
              <a:rPr lang="en-US" dirty="0"/>
            </a:br>
            <a:r>
              <a:rPr lang="en-US" sz="3200" i="1" dirty="0"/>
              <a:t>Ego-Motion Laboratory</a:t>
            </a:r>
            <a:endParaRPr lang="en-DE" sz="3200" dirty="0"/>
          </a:p>
        </p:txBody>
      </p:sp>
      <p:sp>
        <p:nvSpPr>
          <p:cNvPr id="4" name="PlaceHolder 3">
            <a:extLst>
              <a:ext uri="{FF2B5EF4-FFF2-40B4-BE49-F238E27FC236}">
                <a16:creationId xmlns:a16="http://schemas.microsoft.com/office/drawing/2014/main" id="{63868168-7CB2-B8FD-3051-EF70FE9A0ACE}"/>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402B57A2-32E4-3A47-63C7-A6FD48BD5CB5}"/>
              </a:ext>
            </a:extLst>
          </p:cNvPr>
          <p:cNvSpPr>
            <a:spLocks noGrp="1"/>
          </p:cNvSpPr>
          <p:nvPr>
            <p:ph type="sldNum" idx="18"/>
          </p:nvPr>
        </p:nvSpPr>
        <p:spPr/>
        <p:txBody>
          <a:bodyPr/>
          <a:lstStyle/>
          <a:p>
            <a:fld id="{C9F20CE2-C4CD-4D54-88D6-9EAF542D534B}" type="slidenum">
              <a:rPr/>
              <a:t>34</a:t>
            </a:fld>
            <a:endParaRPr/>
          </a:p>
        </p:txBody>
      </p:sp>
      <p:sp>
        <p:nvSpPr>
          <p:cNvPr id="6" name="PlaceHolder 5">
            <a:extLst>
              <a:ext uri="{FF2B5EF4-FFF2-40B4-BE49-F238E27FC236}">
                <a16:creationId xmlns:a16="http://schemas.microsoft.com/office/drawing/2014/main" id="{BA063ACC-FD9C-6651-4EA2-1015390561BA}"/>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E73CE93B-8D36-369B-DADD-14E1C09B1A26}"/>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44E759A2-CB3E-E070-82E4-CE97B9983A39}"/>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5493453D-FFFE-F4B9-C9BD-83563D7CC6DE}"/>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chemeClr val="tx1"/>
              </a:solidFill>
            </a:endParaRPr>
          </a:p>
        </p:txBody>
      </p:sp>
      <p:sp>
        <p:nvSpPr>
          <p:cNvPr id="8" name="Rectangle 7">
            <a:extLst>
              <a:ext uri="{FF2B5EF4-FFF2-40B4-BE49-F238E27FC236}">
                <a16:creationId xmlns:a16="http://schemas.microsoft.com/office/drawing/2014/main" id="{08ECA5D7-4B0D-03AB-CFFD-565AD9359E19}"/>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3" name="Picture 12" descr="Graph with lines drawn on it&#10;&#10;AI-generated content may be incorrect.">
            <a:extLst>
              <a:ext uri="{FF2B5EF4-FFF2-40B4-BE49-F238E27FC236}">
                <a16:creationId xmlns:a16="http://schemas.microsoft.com/office/drawing/2014/main" id="{7B838D2B-49B5-7844-3E02-4F1686FBE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51" y="3222874"/>
            <a:ext cx="3371429" cy="2580952"/>
          </a:xfrm>
          <a:prstGeom prst="rect">
            <a:avLst/>
          </a:prstGeom>
        </p:spPr>
      </p:pic>
      <p:pic>
        <p:nvPicPr>
          <p:cNvPr id="16" name="Picture 15" descr="A graph with a blue line drawn on it&#10;&#10;AI-generated content may be incorrect.">
            <a:extLst>
              <a:ext uri="{FF2B5EF4-FFF2-40B4-BE49-F238E27FC236}">
                <a16:creationId xmlns:a16="http://schemas.microsoft.com/office/drawing/2014/main" id="{36289189-2A1F-1777-7A53-03F470FFC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480" y="3222874"/>
            <a:ext cx="3561905" cy="2580952"/>
          </a:xfrm>
          <a:prstGeom prst="rect">
            <a:avLst/>
          </a:prstGeom>
        </p:spPr>
      </p:pic>
    </p:spTree>
    <p:extLst>
      <p:ext uri="{BB962C8B-B14F-4D97-AF65-F5344CB8AC3E}">
        <p14:creationId xmlns:p14="http://schemas.microsoft.com/office/powerpoint/2010/main" val="3707591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4331-2476-20FF-9BC1-D58C5B077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1DEE8-558B-0B43-2F5A-2AE0C8B19419}"/>
              </a:ext>
            </a:extLst>
          </p:cNvPr>
          <p:cNvSpPr>
            <a:spLocks noGrp="1"/>
          </p:cNvSpPr>
          <p:nvPr>
            <p:ph type="title"/>
          </p:nvPr>
        </p:nvSpPr>
        <p:spPr/>
        <p:txBody>
          <a:bodyPr/>
          <a:lstStyle/>
          <a:p>
            <a:r>
              <a:rPr lang="en-US" dirty="0"/>
              <a:t>Method Overview</a:t>
            </a:r>
            <a:br>
              <a:rPr lang="en-US" dirty="0"/>
            </a:br>
            <a:r>
              <a:rPr lang="en-US" sz="3200" i="1" dirty="0"/>
              <a:t>Ego-Motion Hallway</a:t>
            </a:r>
            <a:endParaRPr lang="en-DE" sz="3200" dirty="0"/>
          </a:p>
        </p:txBody>
      </p:sp>
      <p:sp>
        <p:nvSpPr>
          <p:cNvPr id="4" name="PlaceHolder 3">
            <a:extLst>
              <a:ext uri="{FF2B5EF4-FFF2-40B4-BE49-F238E27FC236}">
                <a16:creationId xmlns:a16="http://schemas.microsoft.com/office/drawing/2014/main" id="{E691011F-51F0-07D0-4398-8BF020D663A6}"/>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A62CBFEA-E8F4-1D03-3493-9648D4A0BBBD}"/>
              </a:ext>
            </a:extLst>
          </p:cNvPr>
          <p:cNvSpPr>
            <a:spLocks noGrp="1"/>
          </p:cNvSpPr>
          <p:nvPr>
            <p:ph type="sldNum" idx="18"/>
          </p:nvPr>
        </p:nvSpPr>
        <p:spPr/>
        <p:txBody>
          <a:bodyPr/>
          <a:lstStyle/>
          <a:p>
            <a:fld id="{C9F20CE2-C4CD-4D54-88D6-9EAF542D534B}" type="slidenum">
              <a:rPr/>
              <a:t>35</a:t>
            </a:fld>
            <a:endParaRPr/>
          </a:p>
        </p:txBody>
      </p:sp>
      <p:sp>
        <p:nvSpPr>
          <p:cNvPr id="6" name="PlaceHolder 5">
            <a:extLst>
              <a:ext uri="{FF2B5EF4-FFF2-40B4-BE49-F238E27FC236}">
                <a16:creationId xmlns:a16="http://schemas.microsoft.com/office/drawing/2014/main" id="{8EE7A094-4374-C3BA-98E2-A4D6EB3B8460}"/>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9036089A-DA7B-061C-772D-7E3A66617A4F}"/>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464A88CC-39C4-DA99-6873-18FE7F9554A5}"/>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67EFB1E1-2044-F73D-82C8-1F09E081A4E4}"/>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chemeClr val="tx1"/>
              </a:solidFill>
            </a:endParaRPr>
          </a:p>
        </p:txBody>
      </p:sp>
      <p:sp>
        <p:nvSpPr>
          <p:cNvPr id="8" name="Rectangle 7">
            <a:extLst>
              <a:ext uri="{FF2B5EF4-FFF2-40B4-BE49-F238E27FC236}">
                <a16:creationId xmlns:a16="http://schemas.microsoft.com/office/drawing/2014/main" id="{311B873A-DC98-9345-466D-DCAF417A4126}"/>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1" name="Picture 10" descr="A graph with a line drawn on it&#10;&#10;AI-generated content may be incorrect.">
            <a:extLst>
              <a:ext uri="{FF2B5EF4-FFF2-40B4-BE49-F238E27FC236}">
                <a16:creationId xmlns:a16="http://schemas.microsoft.com/office/drawing/2014/main" id="{3360B845-C144-3E4A-A6B4-584C1034A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7386" y="3191173"/>
            <a:ext cx="3122022" cy="2390022"/>
          </a:xfrm>
          <a:prstGeom prst="rect">
            <a:avLst/>
          </a:prstGeom>
        </p:spPr>
      </p:pic>
      <p:pic>
        <p:nvPicPr>
          <p:cNvPr id="14" name="Picture 13" descr="A graph with a line drawn on it&#10;&#10;AI-generated content may be incorrect.">
            <a:extLst>
              <a:ext uri="{FF2B5EF4-FFF2-40B4-BE49-F238E27FC236}">
                <a16:creationId xmlns:a16="http://schemas.microsoft.com/office/drawing/2014/main" id="{3167D3F0-236A-84B8-EA6D-88F05C940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0096" y="3222874"/>
            <a:ext cx="3300648" cy="2391645"/>
          </a:xfrm>
          <a:prstGeom prst="rect">
            <a:avLst/>
          </a:prstGeom>
        </p:spPr>
      </p:pic>
    </p:spTree>
    <p:extLst>
      <p:ext uri="{BB962C8B-B14F-4D97-AF65-F5344CB8AC3E}">
        <p14:creationId xmlns:p14="http://schemas.microsoft.com/office/powerpoint/2010/main" val="2183353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9D6D-2B03-7B7A-EF6F-98E948275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AB97B-DBF3-92A1-292E-2A040DA7597D}"/>
              </a:ext>
            </a:extLst>
          </p:cNvPr>
          <p:cNvSpPr>
            <a:spLocks noGrp="1"/>
          </p:cNvSpPr>
          <p:nvPr>
            <p:ph type="title"/>
          </p:nvPr>
        </p:nvSpPr>
        <p:spPr/>
        <p:txBody>
          <a:bodyPr/>
          <a:lstStyle/>
          <a:p>
            <a:r>
              <a:rPr lang="en-US" dirty="0"/>
              <a:t>Method Overview</a:t>
            </a:r>
            <a:br>
              <a:rPr lang="en-US" dirty="0"/>
            </a:br>
            <a:r>
              <a:rPr lang="en-US" sz="3200" i="1" dirty="0"/>
              <a:t>Ego-Motion Parking Lot</a:t>
            </a:r>
            <a:endParaRPr lang="en-DE" sz="3200" dirty="0"/>
          </a:p>
        </p:txBody>
      </p:sp>
      <p:sp>
        <p:nvSpPr>
          <p:cNvPr id="4" name="PlaceHolder 3">
            <a:extLst>
              <a:ext uri="{FF2B5EF4-FFF2-40B4-BE49-F238E27FC236}">
                <a16:creationId xmlns:a16="http://schemas.microsoft.com/office/drawing/2014/main" id="{F5BE8772-3147-4D53-8D46-CC3D8DB4ADB8}"/>
              </a:ext>
            </a:extLst>
          </p:cNvPr>
          <p:cNvSpPr>
            <a:spLocks noGrp="1"/>
          </p:cNvSpPr>
          <p:nvPr>
            <p:ph type="ftr" idx="17"/>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3E319C01-3F9F-84BB-A1CA-1A352D0A384E}"/>
              </a:ext>
            </a:extLst>
          </p:cNvPr>
          <p:cNvSpPr>
            <a:spLocks noGrp="1"/>
          </p:cNvSpPr>
          <p:nvPr>
            <p:ph type="sldNum" idx="18"/>
          </p:nvPr>
        </p:nvSpPr>
        <p:spPr/>
        <p:txBody>
          <a:bodyPr/>
          <a:lstStyle/>
          <a:p>
            <a:fld id="{C9F20CE2-C4CD-4D54-88D6-9EAF542D534B}" type="slidenum">
              <a:rPr/>
              <a:t>36</a:t>
            </a:fld>
            <a:endParaRPr/>
          </a:p>
        </p:txBody>
      </p:sp>
      <p:sp>
        <p:nvSpPr>
          <p:cNvPr id="6" name="PlaceHolder 5">
            <a:extLst>
              <a:ext uri="{FF2B5EF4-FFF2-40B4-BE49-F238E27FC236}">
                <a16:creationId xmlns:a16="http://schemas.microsoft.com/office/drawing/2014/main" id="{9BB2F8E6-E55F-F2CC-DCA5-E0349DE5A13A}"/>
              </a:ext>
            </a:extLst>
          </p:cNvPr>
          <p:cNvSpPr>
            <a:spLocks noGrp="1"/>
          </p:cNvSpPr>
          <p:nvPr>
            <p:ph type="dt" idx="16"/>
          </p:nvPr>
        </p:nvSpPr>
        <p:spPr/>
        <p:txBody>
          <a:bodyPr/>
          <a:lstStyle/>
          <a:p>
            <a:fld id="{C7649B6A-8F39-4155-9CD9-642E57BF0C15}" type="datetime8">
              <a:rPr lang="en-US"/>
              <a:t>10/22/2025 10:23 AM</a:t>
            </a:fld>
            <a:endParaRPr lang="en-US"/>
          </a:p>
        </p:txBody>
      </p:sp>
      <p:pic>
        <p:nvPicPr>
          <p:cNvPr id="9" name="Content Placeholder 8" descr="A diagram of a flowchart&#10;&#10;AI-generated content may be incorrect.">
            <a:extLst>
              <a:ext uri="{FF2B5EF4-FFF2-40B4-BE49-F238E27FC236}">
                <a16:creationId xmlns:a16="http://schemas.microsoft.com/office/drawing/2014/main" id="{EBE4F2D8-D905-AC06-58A8-71B5E7A1A1C5}"/>
              </a:ext>
            </a:extLst>
          </p:cNvPr>
          <p:cNvPicPr>
            <a:picLocks noGrp="1" noChangeAspect="1"/>
          </p:cNvPicPr>
          <p:nvPr>
            <p:ph/>
          </p:nvPr>
        </p:nvPicPr>
        <p:blipFill>
          <a:blip r:embed="rId2">
            <a:alphaModFix amt="50000"/>
            <a:extLst>
              <a:ext uri="{28A0092B-C50C-407E-A947-70E740481C1C}">
                <a14:useLocalDpi xmlns:a14="http://schemas.microsoft.com/office/drawing/2010/main" val="0"/>
              </a:ext>
            </a:extLst>
          </a:blip>
          <a:stretch>
            <a:fillRect/>
          </a:stretch>
        </p:blipFill>
        <p:spPr>
          <a:xfrm>
            <a:off x="838080" y="2020264"/>
            <a:ext cx="10784232" cy="3230867"/>
          </a:xfrm>
          <a:solidFill>
            <a:schemeClr val="tx1"/>
          </a:solidFill>
        </p:spPr>
      </p:pic>
      <p:pic>
        <p:nvPicPr>
          <p:cNvPr id="3" name="Content Placeholder 8" descr="A diagram of a flowchart&#10;&#10;AI-generated content may be incorrect.">
            <a:extLst>
              <a:ext uri="{FF2B5EF4-FFF2-40B4-BE49-F238E27FC236}">
                <a16:creationId xmlns:a16="http://schemas.microsoft.com/office/drawing/2014/main" id="{E7409FF7-EBEC-5BE1-5EEB-D1404FBC6EA0}"/>
              </a:ext>
            </a:extLst>
          </p:cNvPr>
          <p:cNvPicPr>
            <a:picLocks noGrp="1" noChangeAspect="1"/>
          </p:cNvPicPr>
          <p:nvPr>
            <p:ph/>
          </p:nvPr>
        </p:nvPicPr>
        <p:blipFill>
          <a:blip r:embed="rId2">
            <a:extLst>
              <a:ext uri="{28A0092B-C50C-407E-A947-70E740481C1C}">
                <a14:useLocalDpi xmlns:a14="http://schemas.microsoft.com/office/drawing/2010/main" val="0"/>
              </a:ext>
            </a:extLst>
          </a:blip>
          <a:srcRect l="80185" t="3789" r="10197" b="70866"/>
          <a:stretch>
            <a:fillRect/>
          </a:stretch>
        </p:blipFill>
        <p:spPr>
          <a:xfrm>
            <a:off x="9485194" y="2142699"/>
            <a:ext cx="1037230" cy="818866"/>
          </a:xfrm>
          <a:prstGeom prst="roundRect">
            <a:avLst/>
          </a:prstGeom>
        </p:spPr>
      </p:pic>
      <p:sp>
        <p:nvSpPr>
          <p:cNvPr id="10" name="Rectangle: Single Corner Snipped 9">
            <a:extLst>
              <a:ext uri="{FF2B5EF4-FFF2-40B4-BE49-F238E27FC236}">
                <a16:creationId xmlns:a16="http://schemas.microsoft.com/office/drawing/2014/main" id="{7F71AE2E-6B72-A0DF-748F-C31CD8DE5CEF}"/>
              </a:ext>
            </a:extLst>
          </p:cNvPr>
          <p:cNvSpPr/>
          <p:nvPr/>
        </p:nvSpPr>
        <p:spPr>
          <a:xfrm flipH="1">
            <a:off x="5151906" y="2961566"/>
            <a:ext cx="6917148" cy="1247578"/>
          </a:xfrm>
          <a:prstGeom prst="snip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chemeClr val="tx1"/>
              </a:solidFill>
            </a:endParaRPr>
          </a:p>
        </p:txBody>
      </p:sp>
      <p:sp>
        <p:nvSpPr>
          <p:cNvPr id="8" name="Rectangle 7">
            <a:extLst>
              <a:ext uri="{FF2B5EF4-FFF2-40B4-BE49-F238E27FC236}">
                <a16:creationId xmlns:a16="http://schemas.microsoft.com/office/drawing/2014/main" id="{DAF1BAE9-1509-3D34-2F17-B7019D5F2C12}"/>
              </a:ext>
            </a:extLst>
          </p:cNvPr>
          <p:cNvSpPr/>
          <p:nvPr/>
        </p:nvSpPr>
        <p:spPr>
          <a:xfrm>
            <a:off x="5151906" y="4209144"/>
            <a:ext cx="6778837" cy="19832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1" name="Picture 10" descr="A graph with green line&#10;&#10;AI-generated content may be incorrect.">
            <a:extLst>
              <a:ext uri="{FF2B5EF4-FFF2-40B4-BE49-F238E27FC236}">
                <a16:creationId xmlns:a16="http://schemas.microsoft.com/office/drawing/2014/main" id="{A95C05BC-9667-08C7-6A03-3F04173AB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1692" y="3276600"/>
            <a:ext cx="3433889" cy="2488192"/>
          </a:xfrm>
          <a:prstGeom prst="rect">
            <a:avLst/>
          </a:prstGeom>
        </p:spPr>
      </p:pic>
      <p:pic>
        <p:nvPicPr>
          <p:cNvPr id="14" name="Picture 13" descr="A graph with green line&#10;&#10;AI-generated content may be incorrect.">
            <a:extLst>
              <a:ext uri="{FF2B5EF4-FFF2-40B4-BE49-F238E27FC236}">
                <a16:creationId xmlns:a16="http://schemas.microsoft.com/office/drawing/2014/main" id="{C015F6B4-49DE-C7E3-6568-25EEC8336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761" y="3276600"/>
            <a:ext cx="3194076" cy="2445182"/>
          </a:xfrm>
          <a:prstGeom prst="rect">
            <a:avLst/>
          </a:prstGeom>
        </p:spPr>
      </p:pic>
    </p:spTree>
    <p:extLst>
      <p:ext uri="{BB962C8B-B14F-4D97-AF65-F5344CB8AC3E}">
        <p14:creationId xmlns:p14="http://schemas.microsoft.com/office/powerpoint/2010/main" val="1646716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1953F-D7C9-86EA-99F3-319ADCBC5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AD5EB-F41A-5086-1175-DC5C6AD69B58}"/>
              </a:ext>
            </a:extLst>
          </p:cNvPr>
          <p:cNvSpPr>
            <a:spLocks noGrp="1"/>
          </p:cNvSpPr>
          <p:nvPr>
            <p:ph type="title"/>
          </p:nvPr>
        </p:nvSpPr>
        <p:spPr/>
        <p:txBody>
          <a:bodyPr/>
          <a:lstStyle/>
          <a:p>
            <a:r>
              <a:rPr lang="en-US" dirty="0"/>
              <a:t>Results and Discussion</a:t>
            </a:r>
            <a:br>
              <a:rPr lang="en-US" dirty="0"/>
            </a:br>
            <a:r>
              <a:rPr lang="en-US" sz="3200" dirty="0"/>
              <a:t>Comparison Between Full Point Cloud and Cluster-Based Odometry</a:t>
            </a:r>
            <a:br>
              <a:rPr lang="en-US" dirty="0"/>
            </a:br>
            <a:endParaRPr lang="en-DE" sz="3200" dirty="0"/>
          </a:p>
        </p:txBody>
      </p:sp>
      <p:sp>
        <p:nvSpPr>
          <p:cNvPr id="4" name="PlaceHolder 3">
            <a:extLst>
              <a:ext uri="{FF2B5EF4-FFF2-40B4-BE49-F238E27FC236}">
                <a16:creationId xmlns:a16="http://schemas.microsoft.com/office/drawing/2014/main" id="{1A65C11E-5561-DACA-6135-86380C291706}"/>
              </a:ext>
            </a:extLst>
          </p:cNvPr>
          <p:cNvSpPr>
            <a:spLocks noGrp="1"/>
          </p:cNvSpPr>
          <p:nvPr>
            <p:ph type="ftr" idx="2"/>
          </p:nvPr>
        </p:nvSpPr>
        <p:spPr/>
        <p:txBody>
          <a:bodyPr/>
          <a:lstStyle/>
          <a:p>
            <a:r>
              <a:t>Luis Fernando Rodriguez Gutierrez FH Dortmund, 2025, Master ESE </a:t>
            </a:r>
          </a:p>
        </p:txBody>
      </p:sp>
      <p:sp>
        <p:nvSpPr>
          <p:cNvPr id="5" name="PlaceHolder 4">
            <a:extLst>
              <a:ext uri="{FF2B5EF4-FFF2-40B4-BE49-F238E27FC236}">
                <a16:creationId xmlns:a16="http://schemas.microsoft.com/office/drawing/2014/main" id="{705F299D-1F49-7CDA-C4EF-4D36F62B9DB3}"/>
              </a:ext>
            </a:extLst>
          </p:cNvPr>
          <p:cNvSpPr>
            <a:spLocks noGrp="1"/>
          </p:cNvSpPr>
          <p:nvPr>
            <p:ph type="sldNum" idx="3"/>
          </p:nvPr>
        </p:nvSpPr>
        <p:spPr/>
        <p:txBody>
          <a:bodyPr/>
          <a:lstStyle/>
          <a:p>
            <a:fld id="{C9F20CE2-C4CD-4D54-88D6-9EAF542D534B}" type="slidenum">
              <a:rPr/>
              <a:t>37</a:t>
            </a:fld>
            <a:endParaRPr/>
          </a:p>
        </p:txBody>
      </p:sp>
      <p:sp>
        <p:nvSpPr>
          <p:cNvPr id="6" name="PlaceHolder 5">
            <a:extLst>
              <a:ext uri="{FF2B5EF4-FFF2-40B4-BE49-F238E27FC236}">
                <a16:creationId xmlns:a16="http://schemas.microsoft.com/office/drawing/2014/main" id="{28FBBBF8-7411-5E98-6877-662377A00EDB}"/>
              </a:ext>
            </a:extLst>
          </p:cNvPr>
          <p:cNvSpPr>
            <a:spLocks noGrp="1"/>
          </p:cNvSpPr>
          <p:nvPr>
            <p:ph type="dt" idx="1"/>
          </p:nvPr>
        </p:nvSpPr>
        <p:spPr/>
        <p:txBody>
          <a:bodyPr/>
          <a:lstStyle/>
          <a:p>
            <a:fld id="{C7649B6A-8F39-4155-9CD9-642E57BF0C15}" type="datetime8">
              <a:rPr lang="en-US"/>
              <a:t>10/22/2025 2:19 PM</a:t>
            </a:fld>
            <a:endParaRPr lang="en-US"/>
          </a:p>
        </p:txBody>
      </p:sp>
      <p:graphicFrame>
        <p:nvGraphicFramePr>
          <p:cNvPr id="9" name="Table 8">
            <a:extLst>
              <a:ext uri="{FF2B5EF4-FFF2-40B4-BE49-F238E27FC236}">
                <a16:creationId xmlns:a16="http://schemas.microsoft.com/office/drawing/2014/main" id="{BDB176C4-2559-685A-59C5-7FB7BBF7F816}"/>
              </a:ext>
            </a:extLst>
          </p:cNvPr>
          <p:cNvGraphicFramePr>
            <a:graphicFrameLocks noGrp="1"/>
          </p:cNvGraphicFramePr>
          <p:nvPr>
            <p:extLst>
              <p:ext uri="{D42A27DB-BD31-4B8C-83A1-F6EECF244321}">
                <p14:modId xmlns:p14="http://schemas.microsoft.com/office/powerpoint/2010/main" val="963144330"/>
              </p:ext>
            </p:extLst>
          </p:nvPr>
        </p:nvGraphicFramePr>
        <p:xfrm>
          <a:off x="673768" y="1690200"/>
          <a:ext cx="10876552" cy="3845560"/>
        </p:xfrm>
        <a:graphic>
          <a:graphicData uri="http://schemas.openxmlformats.org/drawingml/2006/table">
            <a:tbl>
              <a:tblPr firstRow="1" bandRow="1">
                <a:tableStyleId>{21E4AEA4-8DFA-4A89-87EB-49C32662AFE0}</a:tableStyleId>
              </a:tblPr>
              <a:tblGrid>
                <a:gridCol w="2719138">
                  <a:extLst>
                    <a:ext uri="{9D8B030D-6E8A-4147-A177-3AD203B41FA5}">
                      <a16:colId xmlns:a16="http://schemas.microsoft.com/office/drawing/2014/main" val="3733013665"/>
                    </a:ext>
                  </a:extLst>
                </a:gridCol>
                <a:gridCol w="2719138">
                  <a:extLst>
                    <a:ext uri="{9D8B030D-6E8A-4147-A177-3AD203B41FA5}">
                      <a16:colId xmlns:a16="http://schemas.microsoft.com/office/drawing/2014/main" val="359010813"/>
                    </a:ext>
                  </a:extLst>
                </a:gridCol>
                <a:gridCol w="2719138">
                  <a:extLst>
                    <a:ext uri="{9D8B030D-6E8A-4147-A177-3AD203B41FA5}">
                      <a16:colId xmlns:a16="http://schemas.microsoft.com/office/drawing/2014/main" val="831376336"/>
                    </a:ext>
                  </a:extLst>
                </a:gridCol>
                <a:gridCol w="2719138">
                  <a:extLst>
                    <a:ext uri="{9D8B030D-6E8A-4147-A177-3AD203B41FA5}">
                      <a16:colId xmlns:a16="http://schemas.microsoft.com/office/drawing/2014/main" val="2977561828"/>
                    </a:ext>
                  </a:extLst>
                </a:gridCol>
              </a:tblGrid>
              <a:tr h="370840">
                <a:tc>
                  <a:txBody>
                    <a:bodyPr/>
                    <a:lstStyle/>
                    <a:p>
                      <a:r>
                        <a:rPr lang="en-US" dirty="0"/>
                        <a:t>Environment</a:t>
                      </a:r>
                      <a:endParaRPr lang="en-DE" dirty="0"/>
                    </a:p>
                  </a:txBody>
                  <a:tcPr/>
                </a:tc>
                <a:tc>
                  <a:txBody>
                    <a:bodyPr/>
                    <a:lstStyle/>
                    <a:p>
                      <a:r>
                        <a:rPr lang="en-US" dirty="0"/>
                        <a:t>Characteristics</a:t>
                      </a:r>
                      <a:endParaRPr lang="en-DE" dirty="0"/>
                    </a:p>
                  </a:txBody>
                  <a:tcPr/>
                </a:tc>
                <a:tc>
                  <a:txBody>
                    <a:bodyPr/>
                    <a:lstStyle/>
                    <a:p>
                      <a:r>
                        <a:rPr lang="en-US" dirty="0"/>
                        <a:t>Best Method</a:t>
                      </a:r>
                      <a:endParaRPr lang="en-DE" dirty="0"/>
                    </a:p>
                  </a:txBody>
                  <a:tcPr/>
                </a:tc>
                <a:tc>
                  <a:txBody>
                    <a:bodyPr/>
                    <a:lstStyle/>
                    <a:p>
                      <a:r>
                        <a:rPr lang="en-US" dirty="0"/>
                        <a:t>Explanation</a:t>
                      </a:r>
                      <a:endParaRPr lang="en-DE" dirty="0"/>
                    </a:p>
                  </a:txBody>
                  <a:tcPr/>
                </a:tc>
                <a:extLst>
                  <a:ext uri="{0D108BD9-81ED-4DB2-BD59-A6C34878D82A}">
                    <a16:rowId xmlns:a16="http://schemas.microsoft.com/office/drawing/2014/main" val="1240262172"/>
                  </a:ext>
                </a:extLst>
              </a:tr>
              <a:tr h="370840">
                <a:tc>
                  <a:txBody>
                    <a:bodyPr/>
                    <a:lstStyle/>
                    <a:p>
                      <a:r>
                        <a:rPr lang="en-US" dirty="0"/>
                        <a:t>Indoor Laboratory</a:t>
                      </a:r>
                      <a:endParaRPr lang="en-DE" dirty="0"/>
                    </a:p>
                  </a:txBody>
                  <a:tcPr/>
                </a:tc>
                <a:tc>
                  <a:txBody>
                    <a:bodyPr/>
                    <a:lstStyle/>
                    <a:p>
                      <a:r>
                        <a:rPr lang="en-US" dirty="0"/>
                        <a:t>Complex multipath.</a:t>
                      </a:r>
                      <a:endParaRPr lang="en-DE" dirty="0"/>
                    </a:p>
                  </a:txBody>
                  <a:tcPr/>
                </a:tc>
                <a:tc>
                  <a:txBody>
                    <a:bodyPr/>
                    <a:lstStyle/>
                    <a:p>
                      <a:r>
                        <a:rPr lang="en-US" dirty="0"/>
                        <a:t>Full Point Cloud</a:t>
                      </a:r>
                      <a:endParaRPr lang="en-DE" dirty="0"/>
                    </a:p>
                  </a:txBody>
                  <a:tcPr/>
                </a:tc>
                <a:tc>
                  <a:txBody>
                    <a:bodyPr/>
                    <a:lstStyle/>
                    <a:p>
                      <a:r>
                        <a:rPr lang="en-US" dirty="0"/>
                        <a:t>The abundance of reflections provides sufficient correspondences for robust matching, even without clear landmarks.</a:t>
                      </a:r>
                      <a:endParaRPr lang="en-DE" dirty="0"/>
                    </a:p>
                  </a:txBody>
                  <a:tcPr/>
                </a:tc>
                <a:extLst>
                  <a:ext uri="{0D108BD9-81ED-4DB2-BD59-A6C34878D82A}">
                    <a16:rowId xmlns:a16="http://schemas.microsoft.com/office/drawing/2014/main" val="2417660668"/>
                  </a:ext>
                </a:extLst>
              </a:tr>
              <a:tr h="370840">
                <a:tc>
                  <a:txBody>
                    <a:bodyPr/>
                    <a:lstStyle/>
                    <a:p>
                      <a:r>
                        <a:rPr lang="en-US" dirty="0"/>
                        <a:t>Outdoors Parking Lot</a:t>
                      </a:r>
                      <a:endParaRPr lang="en-DE" dirty="0"/>
                    </a:p>
                  </a:txBody>
                  <a:tcPr/>
                </a:tc>
                <a:tc>
                  <a:txBody>
                    <a:bodyPr/>
                    <a:lstStyle/>
                    <a:p>
                      <a:r>
                        <a:rPr lang="en-US" dirty="0"/>
                        <a:t>Sparse reflections.</a:t>
                      </a:r>
                    </a:p>
                    <a:p>
                      <a:r>
                        <a:rPr lang="en-US" dirty="0"/>
                        <a:t>Clear large-scale landmarks.</a:t>
                      </a:r>
                      <a:endParaRPr lang="en-DE" dirty="0"/>
                    </a:p>
                  </a:txBody>
                  <a:tcPr/>
                </a:tc>
                <a:tc>
                  <a:txBody>
                    <a:bodyPr/>
                    <a:lstStyle/>
                    <a:p>
                      <a:r>
                        <a:rPr lang="en-US" dirty="0"/>
                        <a:t>Clustered-Focused</a:t>
                      </a:r>
                      <a:endParaRPr lang="en-DE" dirty="0"/>
                    </a:p>
                  </a:txBody>
                  <a:tcPr/>
                </a:tc>
                <a:tc>
                  <a:txBody>
                    <a:bodyPr/>
                    <a:lstStyle/>
                    <a:p>
                      <a:r>
                        <a:rPr lang="en-US" dirty="0"/>
                        <a:t>Stable clusters around static landmarks (e.g., walls, cars, curbs) allow more reliable ego-motion estimation despite lower point density.</a:t>
                      </a:r>
                      <a:endParaRPr lang="en-DE" dirty="0"/>
                    </a:p>
                  </a:txBody>
                  <a:tcPr/>
                </a:tc>
                <a:extLst>
                  <a:ext uri="{0D108BD9-81ED-4DB2-BD59-A6C34878D82A}">
                    <a16:rowId xmlns:a16="http://schemas.microsoft.com/office/drawing/2014/main" val="850963895"/>
                  </a:ext>
                </a:extLst>
              </a:tr>
            </a:tbl>
          </a:graphicData>
        </a:graphic>
      </p:graphicFrame>
    </p:spTree>
    <p:extLst>
      <p:ext uri="{BB962C8B-B14F-4D97-AF65-F5344CB8AC3E}">
        <p14:creationId xmlns:p14="http://schemas.microsoft.com/office/powerpoint/2010/main" val="3234154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63746-0324-DB95-978A-C6BB95E49D56}"/>
              </a:ext>
            </a:extLst>
          </p:cNvPr>
          <p:cNvSpPr>
            <a:spLocks noGrp="1"/>
          </p:cNvSpPr>
          <p:nvPr>
            <p:ph type="title"/>
          </p:nvPr>
        </p:nvSpPr>
        <p:spPr/>
        <p:txBody>
          <a:bodyPr/>
          <a:lstStyle/>
          <a:p>
            <a:r>
              <a:rPr lang="en-US" dirty="0"/>
              <a:t>Results and Discussion</a:t>
            </a:r>
            <a:br>
              <a:rPr lang="en-US" dirty="0"/>
            </a:br>
            <a:r>
              <a:rPr lang="en-US" sz="3200" dirty="0"/>
              <a:t>Comparison Between Full Point Cloud and Cluster-Based Odometry</a:t>
            </a:r>
            <a:endParaRPr lang="en-DE" sz="3200" dirty="0"/>
          </a:p>
        </p:txBody>
      </p:sp>
      <p:sp>
        <p:nvSpPr>
          <p:cNvPr id="6" name="Content Placeholder 5">
            <a:extLst>
              <a:ext uri="{FF2B5EF4-FFF2-40B4-BE49-F238E27FC236}">
                <a16:creationId xmlns:a16="http://schemas.microsoft.com/office/drawing/2014/main" id="{D87FD4FA-19CD-4AE9-6253-0CBCCE084C9E}"/>
              </a:ext>
            </a:extLst>
          </p:cNvPr>
          <p:cNvSpPr>
            <a:spLocks noGrp="1"/>
          </p:cNvSpPr>
          <p:nvPr>
            <p:ph/>
          </p:nvPr>
        </p:nvSpPr>
        <p:spPr>
          <a:xfrm>
            <a:off x="7218946" y="3428998"/>
            <a:ext cx="4138333" cy="2747521"/>
          </a:xfrm>
        </p:spPr>
        <p:txBody>
          <a:bodyPr/>
          <a:lstStyle/>
          <a:p>
            <a:endParaRPr lang="en-DE" dirty="0"/>
          </a:p>
        </p:txBody>
      </p:sp>
      <p:sp>
        <p:nvSpPr>
          <p:cNvPr id="7" name="TextBox 6">
            <a:extLst>
              <a:ext uri="{FF2B5EF4-FFF2-40B4-BE49-F238E27FC236}">
                <a16:creationId xmlns:a16="http://schemas.microsoft.com/office/drawing/2014/main" id="{72B0CDBD-809E-2BAE-77C5-4932403F3101}"/>
              </a:ext>
            </a:extLst>
          </p:cNvPr>
          <p:cNvSpPr txBox="1"/>
          <p:nvPr/>
        </p:nvSpPr>
        <p:spPr>
          <a:xfrm>
            <a:off x="838080" y="1901952"/>
            <a:ext cx="1061935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Full point cloud ICP is robust in dense and reflective indoor environments but suffers from noise sensitivity outdoors.</a:t>
            </a:r>
          </a:p>
          <a:p>
            <a:pPr marL="285750" indent="-285750">
              <a:buFont typeface="Arial" panose="020B0604020202020204" pitchFamily="34" charset="0"/>
              <a:buChar char="•"/>
            </a:pPr>
            <a:r>
              <a:rPr lang="en-US" dirty="0"/>
              <a:t>Cluster-based ICP outperforms in structured, sparse environments where distinct landmarks dominate.</a:t>
            </a:r>
          </a:p>
          <a:p>
            <a:endParaRPr lang="en-US" dirty="0"/>
          </a:p>
        </p:txBody>
      </p:sp>
      <p:pic>
        <p:nvPicPr>
          <p:cNvPr id="9" name="Picture 8" descr="Graph with lines drawn on it&#10;&#10;AI-generated content may be incorrect.">
            <a:extLst>
              <a:ext uri="{FF2B5EF4-FFF2-40B4-BE49-F238E27FC236}">
                <a16:creationId xmlns:a16="http://schemas.microsoft.com/office/drawing/2014/main" id="{322CBB13-CD5F-4557-63A6-8980DF075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31" y="3428998"/>
            <a:ext cx="3371429" cy="2580952"/>
          </a:xfrm>
          <a:prstGeom prst="rect">
            <a:avLst/>
          </a:prstGeom>
        </p:spPr>
      </p:pic>
      <p:pic>
        <p:nvPicPr>
          <p:cNvPr id="10" name="Picture 9" descr="A graph with a blue line drawn on it&#10;&#10;AI-generated content may be incorrect.">
            <a:extLst>
              <a:ext uri="{FF2B5EF4-FFF2-40B4-BE49-F238E27FC236}">
                <a16:creationId xmlns:a16="http://schemas.microsoft.com/office/drawing/2014/main" id="{648AFB58-24A7-63A4-8D2F-E3512489B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460" y="3428998"/>
            <a:ext cx="3561905" cy="2580952"/>
          </a:xfrm>
          <a:prstGeom prst="rect">
            <a:avLst/>
          </a:prstGeom>
        </p:spPr>
      </p:pic>
    </p:spTree>
    <p:extLst>
      <p:ext uri="{BB962C8B-B14F-4D97-AF65-F5344CB8AC3E}">
        <p14:creationId xmlns:p14="http://schemas.microsoft.com/office/powerpoint/2010/main" val="3128874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8CC3-872D-3DB7-55C9-1D2640F979AC}"/>
              </a:ext>
            </a:extLst>
          </p:cNvPr>
          <p:cNvSpPr>
            <a:spLocks noGrp="1"/>
          </p:cNvSpPr>
          <p:nvPr>
            <p:ph type="title"/>
          </p:nvPr>
        </p:nvSpPr>
        <p:spPr/>
        <p:txBody>
          <a:bodyPr/>
          <a:lstStyle/>
          <a:p>
            <a:r>
              <a:rPr lang="en-US" dirty="0"/>
              <a:t>Conclusion</a:t>
            </a:r>
            <a:endParaRPr lang="en-DE" dirty="0"/>
          </a:p>
        </p:txBody>
      </p:sp>
      <p:sp>
        <p:nvSpPr>
          <p:cNvPr id="5" name="Subtitle 4">
            <a:extLst>
              <a:ext uri="{FF2B5EF4-FFF2-40B4-BE49-F238E27FC236}">
                <a16:creationId xmlns:a16="http://schemas.microsoft.com/office/drawing/2014/main" id="{0FA98905-6FBD-2D35-EF63-5B0352A0B7F6}"/>
              </a:ext>
            </a:extLst>
          </p:cNvPr>
          <p:cNvSpPr>
            <a:spLocks noGrp="1"/>
          </p:cNvSpPr>
          <p:nvPr>
            <p:ph type="subTitle"/>
          </p:nvPr>
        </p:nvSpPr>
        <p:spPr/>
        <p:txBody>
          <a:bodyPr/>
          <a:lstStyle/>
          <a:p>
            <a:r>
              <a:rPr lang="en-US" dirty="0"/>
              <a:t>The proposed </a:t>
            </a:r>
            <a:r>
              <a:rPr lang="en-US" b="1" dirty="0" err="1"/>
              <a:t>mmWave</a:t>
            </a:r>
            <a:r>
              <a:rPr lang="en-US" b="1" dirty="0"/>
              <a:t> + IMU fusion framework</a:t>
            </a:r>
            <a:r>
              <a:rPr lang="en-US" dirty="0"/>
              <a:t> successfully demonstrated ego-motion estimation using dual radar sensors.</a:t>
            </a:r>
          </a:p>
          <a:p>
            <a:r>
              <a:rPr lang="en-US" dirty="0"/>
              <a:t>Results show that the </a:t>
            </a:r>
            <a:r>
              <a:rPr lang="en-US" b="1" dirty="0"/>
              <a:t>environment type critically affects ICP performance</a:t>
            </a:r>
            <a:r>
              <a:rPr lang="en-US" dirty="0"/>
              <a:t>:</a:t>
            </a:r>
          </a:p>
          <a:p>
            <a:pPr lvl="1"/>
            <a:r>
              <a:rPr lang="en-US" dirty="0"/>
              <a:t>In </a:t>
            </a:r>
            <a:r>
              <a:rPr lang="en-US" b="1" dirty="0"/>
              <a:t>dense indoor environments</a:t>
            </a:r>
            <a:r>
              <a:rPr lang="en-US" dirty="0"/>
              <a:t>, the </a:t>
            </a:r>
            <a:r>
              <a:rPr lang="en-US" b="1" dirty="0"/>
              <a:t>global point cloud</a:t>
            </a:r>
            <a:r>
              <a:rPr lang="en-US" dirty="0"/>
              <a:t> approach provides better stability due to the abundance of reflections.</a:t>
            </a:r>
          </a:p>
          <a:p>
            <a:pPr lvl="1"/>
            <a:r>
              <a:rPr lang="en-US" dirty="0"/>
              <a:t>In </a:t>
            </a:r>
            <a:r>
              <a:rPr lang="en-US" b="1" dirty="0"/>
              <a:t>sparser outdoor scenes</a:t>
            </a:r>
            <a:r>
              <a:rPr lang="en-US" dirty="0"/>
              <a:t>, the </a:t>
            </a:r>
            <a:r>
              <a:rPr lang="en-US" b="1" dirty="0"/>
              <a:t>cluster-focused approach</a:t>
            </a:r>
            <a:r>
              <a:rPr lang="en-US" dirty="0"/>
              <a:t> significantly improves accuracy by anchoring motion to static landmarks.</a:t>
            </a:r>
          </a:p>
          <a:p>
            <a:r>
              <a:rPr lang="en-US" dirty="0"/>
              <a:t>This confirms that </a:t>
            </a:r>
            <a:r>
              <a:rPr lang="en-US" dirty="0" err="1"/>
              <a:t>mmWave</a:t>
            </a:r>
            <a:r>
              <a:rPr lang="en-US" dirty="0"/>
              <a:t> radars can serve as a </a:t>
            </a:r>
            <a:r>
              <a:rPr lang="en-US" b="1" dirty="0"/>
              <a:t>viable low-cost alternative</a:t>
            </a:r>
            <a:r>
              <a:rPr lang="en-US" dirty="0"/>
              <a:t> for odometry in GPS-denied scenarios when complemented by inertial measurements.</a:t>
            </a:r>
            <a:endParaRPr lang="en-DE" dirty="0"/>
          </a:p>
        </p:txBody>
      </p:sp>
    </p:spTree>
    <p:extLst>
      <p:ext uri="{BB962C8B-B14F-4D97-AF65-F5344CB8AC3E}">
        <p14:creationId xmlns:p14="http://schemas.microsoft.com/office/powerpoint/2010/main" val="1770970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B117-E276-20E2-7F7A-E3E5398CB376}"/>
              </a:ext>
            </a:extLst>
          </p:cNvPr>
          <p:cNvSpPr>
            <a:spLocks noGrp="1"/>
          </p:cNvSpPr>
          <p:nvPr>
            <p:ph type="title"/>
          </p:nvPr>
        </p:nvSpPr>
        <p:spPr/>
        <p:txBody>
          <a:bodyPr/>
          <a:lstStyle/>
          <a:p>
            <a:r>
              <a:rPr lang="en-US" spc="-1" dirty="0">
                <a:solidFill>
                  <a:schemeClr val="dk1"/>
                </a:solidFill>
              </a:rPr>
              <a:t>Project Overview</a:t>
            </a:r>
            <a:br>
              <a:rPr lang="en-US" spc="-1" dirty="0">
                <a:solidFill>
                  <a:schemeClr val="dk1"/>
                </a:solidFill>
              </a:rPr>
            </a:br>
            <a:r>
              <a:rPr lang="en-US" sz="3200" spc="-1" dirty="0">
                <a:solidFill>
                  <a:schemeClr val="dk1"/>
                </a:solidFill>
              </a:rPr>
              <a:t>System</a:t>
            </a:r>
            <a:endParaRPr lang="en-DE" dirty="0"/>
          </a:p>
        </p:txBody>
      </p:sp>
      <p:pic>
        <p:nvPicPr>
          <p:cNvPr id="9" name="Content Placeholder 8" descr="A screenshot of a computer&#10;&#10;AI-generated content may be incorrect.">
            <a:extLst>
              <a:ext uri="{FF2B5EF4-FFF2-40B4-BE49-F238E27FC236}">
                <a16:creationId xmlns:a16="http://schemas.microsoft.com/office/drawing/2014/main" id="{83C3EE22-FDC0-CCC4-43A5-B33069D68FD1}"/>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2381747" y="1690200"/>
            <a:ext cx="7428506" cy="3839856"/>
          </a:xfrm>
        </p:spPr>
      </p:pic>
    </p:spTree>
    <p:extLst>
      <p:ext uri="{BB962C8B-B14F-4D97-AF65-F5344CB8AC3E}">
        <p14:creationId xmlns:p14="http://schemas.microsoft.com/office/powerpoint/2010/main" val="2433965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C3F2-B643-E884-641B-2D92098B606E}"/>
              </a:ext>
            </a:extLst>
          </p:cNvPr>
          <p:cNvSpPr>
            <a:spLocks noGrp="1"/>
          </p:cNvSpPr>
          <p:nvPr>
            <p:ph type="title"/>
          </p:nvPr>
        </p:nvSpPr>
        <p:spPr/>
        <p:txBody>
          <a:bodyPr/>
          <a:lstStyle/>
          <a:p>
            <a:r>
              <a:rPr lang="en-US" dirty="0"/>
              <a:t>Future Work</a:t>
            </a:r>
            <a:endParaRPr lang="en-DE" dirty="0"/>
          </a:p>
        </p:txBody>
      </p:sp>
      <p:sp>
        <p:nvSpPr>
          <p:cNvPr id="3" name="Subtitle 2">
            <a:extLst>
              <a:ext uri="{FF2B5EF4-FFF2-40B4-BE49-F238E27FC236}">
                <a16:creationId xmlns:a16="http://schemas.microsoft.com/office/drawing/2014/main" id="{50223F34-9A72-80FD-79A3-58CE1D0EB944}"/>
              </a:ext>
            </a:extLst>
          </p:cNvPr>
          <p:cNvSpPr>
            <a:spLocks noGrp="1"/>
          </p:cNvSpPr>
          <p:nvPr>
            <p:ph type="subTitle"/>
          </p:nvPr>
        </p:nvSpPr>
        <p:spPr/>
        <p:txBody>
          <a:bodyPr/>
          <a:lstStyle/>
          <a:p>
            <a:r>
              <a:rPr lang="en-US" dirty="0"/>
              <a:t>Implement rotation using radar-only.</a:t>
            </a:r>
          </a:p>
          <a:p>
            <a:r>
              <a:rPr lang="en-US" dirty="0"/>
              <a:t>Extend to </a:t>
            </a:r>
            <a:r>
              <a:rPr lang="en-US" b="1" dirty="0"/>
              <a:t>3D radar odometry</a:t>
            </a:r>
            <a:r>
              <a:rPr lang="en-US" dirty="0"/>
              <a:t> and fuse with </a:t>
            </a:r>
            <a:r>
              <a:rPr lang="en-US" b="1" dirty="0"/>
              <a:t>vision-based mapping</a:t>
            </a:r>
            <a:r>
              <a:rPr lang="en-US" dirty="0"/>
              <a:t> for richer scene understanding.</a:t>
            </a:r>
          </a:p>
          <a:p>
            <a:r>
              <a:rPr lang="en-US" dirty="0"/>
              <a:t>Integrate </a:t>
            </a:r>
            <a:r>
              <a:rPr lang="en-US" b="1" dirty="0"/>
              <a:t>loop-closure detection</a:t>
            </a:r>
            <a:r>
              <a:rPr lang="en-US" dirty="0"/>
              <a:t> for long-term drift correction. </a:t>
            </a:r>
          </a:p>
          <a:p>
            <a:r>
              <a:rPr lang="en-US" dirty="0"/>
              <a:t>Extend evaluate performance under </a:t>
            </a:r>
            <a:r>
              <a:rPr lang="en-US" b="1" dirty="0"/>
              <a:t>adverse weather</a:t>
            </a:r>
            <a:r>
              <a:rPr lang="en-US" dirty="0"/>
              <a:t> to confirm radar’s environmental resilience.</a:t>
            </a:r>
            <a:endParaRPr lang="en-DE" dirty="0"/>
          </a:p>
        </p:txBody>
      </p:sp>
    </p:spTree>
    <p:extLst>
      <p:ext uri="{BB962C8B-B14F-4D97-AF65-F5344CB8AC3E}">
        <p14:creationId xmlns:p14="http://schemas.microsoft.com/office/powerpoint/2010/main" val="308369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3159-42A7-F831-4906-5BB1DCB3C3C7}"/>
              </a:ext>
            </a:extLst>
          </p:cNvPr>
          <p:cNvSpPr>
            <a:spLocks noGrp="1"/>
          </p:cNvSpPr>
          <p:nvPr>
            <p:ph type="title"/>
          </p:nvPr>
        </p:nvSpPr>
        <p:spPr/>
        <p:txBody>
          <a:bodyPr/>
          <a:lstStyle/>
          <a:p>
            <a:r>
              <a:rPr lang="en-US" dirty="0"/>
              <a:t>Acknowledgments</a:t>
            </a:r>
            <a:endParaRPr lang="en-DE" dirty="0"/>
          </a:p>
        </p:txBody>
      </p:sp>
      <p:sp>
        <p:nvSpPr>
          <p:cNvPr id="5" name="TextBox 4">
            <a:extLst>
              <a:ext uri="{FF2B5EF4-FFF2-40B4-BE49-F238E27FC236}">
                <a16:creationId xmlns:a16="http://schemas.microsoft.com/office/drawing/2014/main" id="{319B9ED5-E30D-2B87-D528-D71777099E63}"/>
              </a:ext>
            </a:extLst>
          </p:cNvPr>
          <p:cNvSpPr txBox="1"/>
          <p:nvPr/>
        </p:nvSpPr>
        <p:spPr>
          <a:xfrm>
            <a:off x="774072" y="1690200"/>
            <a:ext cx="10515240" cy="2862322"/>
          </a:xfrm>
          <a:prstGeom prst="rect">
            <a:avLst/>
          </a:prstGeom>
          <a:noFill/>
        </p:spPr>
        <p:txBody>
          <a:bodyPr wrap="square" rtlCol="0">
            <a:spAutoFit/>
          </a:bodyPr>
          <a:lstStyle/>
          <a:p>
            <a:r>
              <a:rPr lang="en-US" dirty="0"/>
              <a:t>Special thanks to:</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Supervising Professor:</a:t>
            </a:r>
            <a:r>
              <a:rPr lang="en-US" dirty="0"/>
              <a:t> </a:t>
            </a:r>
            <a:r>
              <a:rPr lang="en-US" i="1" dirty="0"/>
              <a:t>Prof. Dr. Andreas Becker.</a:t>
            </a:r>
          </a:p>
          <a:p>
            <a:pPr marL="742950" lvl="1" indent="-285750">
              <a:buFont typeface="Arial" panose="020B0604020202020204" pitchFamily="34" charset="0"/>
              <a:buChar char="•"/>
            </a:pPr>
            <a:r>
              <a:rPr lang="en-US" dirty="0"/>
              <a:t>For his guidance, feedback, and continuous technical supervision throughout the project.</a:t>
            </a:r>
            <a:endParaRPr lang="en-US" i="1" dirty="0"/>
          </a:p>
          <a:p>
            <a:pPr marL="285750" indent="-285750">
              <a:buFont typeface="Arial" panose="020B0604020202020204" pitchFamily="34" charset="0"/>
              <a:buChar char="•"/>
            </a:pPr>
            <a:r>
              <a:rPr lang="en-US" b="1" dirty="0"/>
              <a:t>Co-Supervisor / Assistant</a:t>
            </a:r>
            <a:r>
              <a:rPr lang="en-US" dirty="0"/>
              <a:t>: </a:t>
            </a:r>
            <a:r>
              <a:rPr lang="en-US" i="1" dirty="0"/>
              <a:t>Tobias Uhlich.</a:t>
            </a:r>
          </a:p>
          <a:p>
            <a:pPr marL="742950" lvl="1" indent="-285750">
              <a:buFont typeface="Arial" panose="020B0604020202020204" pitchFamily="34" charset="0"/>
              <a:buChar char="•"/>
            </a:pPr>
            <a:r>
              <a:rPr lang="en-US" dirty="0"/>
              <a:t>For his support in radar data acquisition, experimental setup, and analysis. </a:t>
            </a:r>
          </a:p>
          <a:p>
            <a:pPr marL="285750" indent="-285750">
              <a:buFont typeface="Arial" panose="020B0604020202020204" pitchFamily="34" charset="0"/>
              <a:buChar char="•"/>
            </a:pPr>
            <a:r>
              <a:rPr lang="en-US" b="1" dirty="0"/>
              <a:t>External Contributor</a:t>
            </a:r>
            <a:r>
              <a:rPr lang="en-US" dirty="0"/>
              <a:t>: </a:t>
            </a:r>
            <a:r>
              <a:rPr lang="en-US" i="1" dirty="0"/>
              <a:t>Morten </a:t>
            </a:r>
            <a:r>
              <a:rPr lang="en-US" i="1" dirty="0" err="1"/>
              <a:t>Nisov</a:t>
            </a:r>
            <a:r>
              <a:rPr lang="en-US" i="1" dirty="0"/>
              <a:t>. [Norwegian University of Science and Technology (NTNU)]</a:t>
            </a:r>
          </a:p>
          <a:p>
            <a:pPr marL="742950" lvl="1" indent="-285750">
              <a:buFont typeface="Arial" panose="020B0604020202020204" pitchFamily="34" charset="0"/>
              <a:buChar char="•"/>
            </a:pPr>
            <a:r>
              <a:rPr lang="en-US" dirty="0"/>
              <a:t>For valuable discussions and assistance in solving technical challenges.</a:t>
            </a:r>
          </a:p>
          <a:p>
            <a:pPr marL="285750" indent="-285750">
              <a:buFont typeface="Arial" panose="020B0604020202020204" pitchFamily="34" charset="0"/>
              <a:buChar char="•"/>
            </a:pPr>
            <a:r>
              <a:rPr lang="en-US" b="1" dirty="0"/>
              <a:t>Collaborating Students</a:t>
            </a:r>
            <a:r>
              <a:rPr lang="en-US" dirty="0"/>
              <a:t>: </a:t>
            </a:r>
            <a:r>
              <a:rPr lang="en-US" i="1" dirty="0"/>
              <a:t>Igor </a:t>
            </a:r>
            <a:r>
              <a:rPr lang="en-US" i="1"/>
              <a:t>Risteski [FH Dortmund]. </a:t>
            </a:r>
            <a:endParaRPr lang="en-US" i="1" dirty="0"/>
          </a:p>
          <a:p>
            <a:pPr marL="742950" lvl="1" indent="-285750">
              <a:buFont typeface="Arial" panose="020B0604020202020204" pitchFamily="34" charset="0"/>
              <a:buChar char="•"/>
            </a:pPr>
            <a:r>
              <a:rPr lang="en-US" dirty="0"/>
              <a:t>For his help during radar calibration procedures and system testing sessions.</a:t>
            </a:r>
            <a:endParaRPr lang="en-DE" dirty="0"/>
          </a:p>
        </p:txBody>
      </p:sp>
    </p:spTree>
    <p:extLst>
      <p:ext uri="{BB962C8B-B14F-4D97-AF65-F5344CB8AC3E}">
        <p14:creationId xmlns:p14="http://schemas.microsoft.com/office/powerpoint/2010/main" val="1446267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Aptos Display"/>
              </a:rPr>
              <a:t>Hardware Setup</a:t>
            </a:r>
            <a:endParaRPr lang="en-DE" sz="4400" b="0" strike="noStrike" spc="-1">
              <a:solidFill>
                <a:schemeClr val="dk1"/>
              </a:solidFill>
              <a:latin typeface="Aptos"/>
            </a:endParaRPr>
          </a:p>
        </p:txBody>
      </p:sp>
      <p:sp>
        <p:nvSpPr>
          <p:cNvPr id="96" name="PlaceHolder 2"/>
          <p:cNvSpPr>
            <a:spLocks noGrp="1"/>
          </p:cNvSpPr>
          <p:nvPr>
            <p:ph/>
          </p:nvPr>
        </p:nvSpPr>
        <p:spPr>
          <a:xfrm>
            <a:off x="5943600" y="1990440"/>
            <a:ext cx="5409720" cy="373968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800" b="0" strike="noStrike" spc="-1" dirty="0">
                <a:solidFill>
                  <a:schemeClr val="dk1"/>
                </a:solidFill>
                <a:latin typeface="Aptos"/>
              </a:rPr>
              <a:t>Sensors used for the project:</a:t>
            </a:r>
            <a:endParaRPr lang="en-DE" sz="2800" b="0" strike="noStrike" spc="-1" dirty="0">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pos="0" algn="l"/>
              </a:tabLst>
            </a:pPr>
            <a:r>
              <a:rPr lang="en-US" sz="2800" b="0" i="1" strike="noStrike" spc="-1" dirty="0">
                <a:solidFill>
                  <a:schemeClr val="dk1"/>
                </a:solidFill>
                <a:latin typeface="Aptos"/>
              </a:rPr>
              <a:t>MTi-710</a:t>
            </a:r>
            <a:r>
              <a:rPr lang="en-US" sz="2800" b="0" strike="noStrike" spc="-1" dirty="0">
                <a:solidFill>
                  <a:schemeClr val="dk1"/>
                </a:solidFill>
                <a:latin typeface="Aptos"/>
              </a:rPr>
              <a:t>, </a:t>
            </a:r>
            <a:r>
              <a:rPr lang="en-US" sz="2800" strike="noStrike" spc="-1" dirty="0">
                <a:solidFill>
                  <a:schemeClr val="dk1"/>
                </a:solidFill>
                <a:latin typeface="Aptos"/>
              </a:rPr>
              <a:t>Inertial Measurement Unit.</a:t>
            </a:r>
            <a:endParaRPr lang="en-DE" sz="2800" strike="noStrike" spc="-1" dirty="0">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pos="0" algn="l"/>
              </a:tabLst>
            </a:pPr>
            <a:r>
              <a:rPr lang="en-US" sz="2800" b="0" i="1" strike="noStrike" spc="-1" dirty="0">
                <a:solidFill>
                  <a:schemeClr val="dk1"/>
                </a:solidFill>
                <a:latin typeface="Aptos"/>
              </a:rPr>
              <a:t>IWR6843AOP</a:t>
            </a:r>
            <a:r>
              <a:rPr lang="en-US" sz="2800" b="0" strike="noStrike" spc="-1" dirty="0">
                <a:solidFill>
                  <a:schemeClr val="dk1"/>
                </a:solidFill>
                <a:latin typeface="Aptos"/>
              </a:rPr>
              <a:t>, </a:t>
            </a:r>
            <a:r>
              <a:rPr lang="en-US" sz="2800" b="0" strike="noStrike" spc="-1" dirty="0" err="1">
                <a:solidFill>
                  <a:schemeClr val="dk1"/>
                </a:solidFill>
                <a:latin typeface="Aptos"/>
              </a:rPr>
              <a:t>mmWave</a:t>
            </a:r>
            <a:r>
              <a:rPr lang="en-US" sz="2800" b="0" strike="noStrike" spc="-1" dirty="0">
                <a:solidFill>
                  <a:schemeClr val="dk1"/>
                </a:solidFill>
                <a:latin typeface="Aptos"/>
              </a:rPr>
              <a:t> radar sensor.</a:t>
            </a:r>
            <a:endParaRPr lang="en-DE" sz="2800" b="0" strike="noStrike" spc="-1" dirty="0">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pos="0" algn="l"/>
              </a:tabLst>
            </a:pPr>
            <a:r>
              <a:rPr lang="en-US" sz="2800" b="0" i="1" strike="noStrike" spc="-1" dirty="0">
                <a:solidFill>
                  <a:schemeClr val="dk1"/>
                </a:solidFill>
                <a:latin typeface="Aptos"/>
              </a:rPr>
              <a:t>Logitech C270 HD</a:t>
            </a:r>
            <a:r>
              <a:rPr lang="en-US" sz="2800" b="0" strike="noStrike" spc="-1" dirty="0">
                <a:solidFill>
                  <a:schemeClr val="dk1"/>
                </a:solidFill>
                <a:latin typeface="Aptos"/>
              </a:rPr>
              <a:t>, Camera.</a:t>
            </a:r>
            <a:endParaRPr lang="en-DE" sz="2800" b="0" strike="noStrike" spc="-1" dirty="0">
              <a:solidFill>
                <a:schemeClr val="dk1"/>
              </a:solidFill>
              <a:latin typeface="Aptos"/>
            </a:endParaRPr>
          </a:p>
        </p:txBody>
      </p:sp>
      <p:pic>
        <p:nvPicPr>
          <p:cNvPr id="97" name="Picture 8"/>
          <p:cNvPicPr/>
          <p:nvPr/>
        </p:nvPicPr>
        <p:blipFill>
          <a:blip r:embed="rId2"/>
          <a:stretch/>
        </p:blipFill>
        <p:spPr>
          <a:xfrm>
            <a:off x="223560" y="1870200"/>
            <a:ext cx="5719680" cy="3980520"/>
          </a:xfrm>
          <a:prstGeom prst="rect">
            <a:avLst/>
          </a:prstGeom>
          <a:ln w="0">
            <a:noFill/>
          </a:ln>
        </p:spPr>
      </p:pic>
      <p:sp>
        <p:nvSpPr>
          <p:cNvPr id="4" name="PlaceHolder 3"/>
          <p:cNvSpPr>
            <a:spLocks noGrp="1"/>
          </p:cNvSpPr>
          <p:nvPr>
            <p:ph type="ftr" idx="11"/>
          </p:nvPr>
        </p:nvSpPr>
        <p:spPr/>
        <p:txBody>
          <a:bodyPr/>
          <a:lstStyle/>
          <a:p>
            <a:r>
              <a:t>Luis Fernando Rodriguez Gutierrez FH Dortmund, 2025, Master ESE </a:t>
            </a:r>
          </a:p>
        </p:txBody>
      </p:sp>
      <p:sp>
        <p:nvSpPr>
          <p:cNvPr id="5" name="PlaceHolder 4"/>
          <p:cNvSpPr>
            <a:spLocks noGrp="1"/>
          </p:cNvSpPr>
          <p:nvPr>
            <p:ph type="sldNum" idx="12"/>
          </p:nvPr>
        </p:nvSpPr>
        <p:spPr/>
        <p:txBody>
          <a:bodyPr/>
          <a:lstStyle/>
          <a:p>
            <a:fld id="{C1305DF1-1D45-4D9A-BB87-2B0F21AE7254}" type="slidenum">
              <a:r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Hardware Setup</a:t>
            </a:r>
            <a:br>
              <a:rPr lang="en-US" sz="4400" b="0" strike="noStrike" spc="-1" dirty="0">
                <a:solidFill>
                  <a:schemeClr val="dk1"/>
                </a:solidFill>
                <a:latin typeface="Aptos Display"/>
              </a:rPr>
            </a:br>
            <a:r>
              <a:rPr lang="en-US" sz="3200" b="0" strike="noStrike" spc="-1" dirty="0">
                <a:solidFill>
                  <a:schemeClr val="dk1"/>
                </a:solidFill>
                <a:latin typeface="Aptos Display"/>
              </a:rPr>
              <a:t>3D Modeling</a:t>
            </a:r>
            <a:endParaRPr lang="en-DE" sz="3200" b="0" strike="noStrike" spc="-1" dirty="0">
              <a:solidFill>
                <a:schemeClr val="dk1"/>
              </a:solidFill>
              <a:latin typeface="Aptos"/>
            </a:endParaRPr>
          </a:p>
        </p:txBody>
      </p:sp>
      <p:sp>
        <p:nvSpPr>
          <p:cNvPr id="99" name="TextBox 10"/>
          <p:cNvSpPr/>
          <p:nvPr/>
        </p:nvSpPr>
        <p:spPr>
          <a:xfrm>
            <a:off x="6346080" y="1454040"/>
            <a:ext cx="5367240" cy="420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Aptos"/>
              </a:rPr>
              <a:t>To securely integrate the sensors into the vehicle, custom 3D-printed mounts were designed.</a:t>
            </a:r>
            <a:endParaRPr lang="en-US" sz="1800" b="0" strike="noStrike" spc="-1" dirty="0">
              <a:solidFill>
                <a:srgbClr val="000000"/>
              </a:solidFill>
              <a:latin typeface="Arial"/>
            </a:endParaRPr>
          </a:p>
          <a:p>
            <a:pPr defTabSz="914400">
              <a:lnSpc>
                <a:spcPct val="100000"/>
              </a:lnSpc>
            </a:pPr>
            <a:r>
              <a:rPr lang="en-US" sz="1800" b="0" strike="noStrike" spc="-1" dirty="0">
                <a:solidFill>
                  <a:schemeClr val="dk1"/>
                </a:solidFill>
                <a:latin typeface="Aptos"/>
              </a:rPr>
              <a:t>Each mount ensures an optimal alignment and positioning of the sensors to maintain consistent measurement geometry.</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a:p>
            <a:pPr defTabSz="914400">
              <a:lnSpc>
                <a:spcPct val="100000"/>
              </a:lnSpc>
            </a:pPr>
            <a:r>
              <a:rPr lang="en-US" sz="1800" b="0" strike="noStrike" spc="-1" dirty="0">
                <a:solidFill>
                  <a:schemeClr val="dk1"/>
                </a:solidFill>
                <a:latin typeface="Aptos"/>
              </a:rPr>
              <a:t>The models were developed in CAD to ensure the following points:</a:t>
            </a:r>
            <a:endParaRPr lang="en-US" sz="18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1800" b="0" i="1" strike="noStrike" spc="-1" dirty="0">
                <a:solidFill>
                  <a:schemeClr val="dk1"/>
                </a:solidFill>
                <a:latin typeface="Aptos"/>
              </a:rPr>
              <a:t>MTi-710, ensure close to no tilt to the sensor to avoid post processing.</a:t>
            </a:r>
            <a:endParaRPr lang="en-US" sz="18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1800" b="0" i="1" strike="noStrike" spc="-1" dirty="0">
                <a:solidFill>
                  <a:schemeClr val="dk1"/>
                </a:solidFill>
                <a:latin typeface="Aptos"/>
              </a:rPr>
              <a:t>IWR6843AOP, ensure stability when mounted and possibility to tilt the sensor to modify the field of view.</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pic>
        <p:nvPicPr>
          <p:cNvPr id="100" name="Picture 17"/>
          <p:cNvPicPr/>
          <p:nvPr/>
        </p:nvPicPr>
        <p:blipFill>
          <a:blip r:embed="rId2"/>
          <a:stretch/>
        </p:blipFill>
        <p:spPr>
          <a:xfrm>
            <a:off x="377640" y="2185200"/>
            <a:ext cx="2901960" cy="2437200"/>
          </a:xfrm>
          <a:prstGeom prst="rect">
            <a:avLst/>
          </a:prstGeom>
          <a:ln w="0">
            <a:noFill/>
          </a:ln>
        </p:spPr>
      </p:pic>
      <p:pic>
        <p:nvPicPr>
          <p:cNvPr id="101" name="Picture 18"/>
          <p:cNvPicPr/>
          <p:nvPr/>
        </p:nvPicPr>
        <p:blipFill>
          <a:blip r:embed="rId3"/>
          <a:stretch/>
        </p:blipFill>
        <p:spPr>
          <a:xfrm>
            <a:off x="3279960" y="2185200"/>
            <a:ext cx="2815920" cy="2437200"/>
          </a:xfrm>
          <a:prstGeom prst="rect">
            <a:avLst/>
          </a:prstGeom>
          <a:ln w="0">
            <a:noFill/>
          </a:ln>
        </p:spPr>
      </p:pic>
      <p:sp>
        <p:nvSpPr>
          <p:cNvPr id="3" name="PlaceHolder 2"/>
          <p:cNvSpPr>
            <a:spLocks noGrp="1"/>
          </p:cNvSpPr>
          <p:nvPr>
            <p:ph type="ftr" idx="11"/>
          </p:nvPr>
        </p:nvSpPr>
        <p:spPr/>
        <p:txBody>
          <a:bodyPr/>
          <a:lstStyle/>
          <a:p>
            <a:r>
              <a:t>Luis Fernando Rodriguez Gutierrez FH Dortmund, 2025, Master ESE </a:t>
            </a:r>
          </a:p>
        </p:txBody>
      </p:sp>
      <p:sp>
        <p:nvSpPr>
          <p:cNvPr id="4" name="PlaceHolder 3"/>
          <p:cNvSpPr>
            <a:spLocks noGrp="1"/>
          </p:cNvSpPr>
          <p:nvPr>
            <p:ph type="sldNum" idx="12"/>
          </p:nvPr>
        </p:nvSpPr>
        <p:spPr/>
        <p:txBody>
          <a:bodyPr/>
          <a:lstStyle/>
          <a:p>
            <a:fld id="{12989947-50ED-43F4-B3BD-8E8DBA53DC18}" type="slidenum">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Aptos Display"/>
              </a:rPr>
              <a:t>Hardware Setup</a:t>
            </a:r>
            <a:br>
              <a:rPr sz="4400"/>
            </a:br>
            <a:r>
              <a:rPr lang="en-US" sz="3200" b="0" i="1" strike="noStrike" spc="-1">
                <a:solidFill>
                  <a:schemeClr val="dk1"/>
                </a:solidFill>
                <a:latin typeface="Aptos Display"/>
              </a:rPr>
              <a:t>MTi-710</a:t>
            </a:r>
            <a:endParaRPr lang="en-DE" sz="3200" b="0" strike="noStrike" spc="-1">
              <a:solidFill>
                <a:schemeClr val="dk1"/>
              </a:solidFill>
              <a:latin typeface="Aptos"/>
            </a:endParaRPr>
          </a:p>
        </p:txBody>
      </p:sp>
      <p:pic>
        <p:nvPicPr>
          <p:cNvPr id="103" name="Content Placeholder 7" descr="A device with text on it&#10;&#10;AI-generated content may be incorrect."/>
          <p:cNvPicPr/>
          <p:nvPr/>
        </p:nvPicPr>
        <p:blipFill>
          <a:blip r:embed="rId2"/>
          <a:stretch/>
        </p:blipFill>
        <p:spPr>
          <a:xfrm>
            <a:off x="838080" y="1976760"/>
            <a:ext cx="4494240" cy="3105720"/>
          </a:xfrm>
          <a:prstGeom prst="rect">
            <a:avLst/>
          </a:prstGeom>
          <a:ln w="0">
            <a:noFill/>
          </a:ln>
        </p:spPr>
      </p:pic>
      <p:sp>
        <p:nvSpPr>
          <p:cNvPr id="104" name="TextBox 103"/>
          <p:cNvSpPr txBox="1"/>
          <p:nvPr/>
        </p:nvSpPr>
        <p:spPr>
          <a:xfrm>
            <a:off x="6400800" y="1371600"/>
            <a:ext cx="5029200" cy="2514600"/>
          </a:xfrm>
          <a:prstGeom prst="rect">
            <a:avLst/>
          </a:prstGeom>
          <a:noFill/>
          <a:ln w="0">
            <a:noFill/>
          </a:ln>
        </p:spPr>
        <p:txBody>
          <a:bodyPr lIns="90000" tIns="45000" rIns="90000" bIns="45000" anchor="t">
            <a:noAutofit/>
          </a:bodyPr>
          <a:lstStyle/>
          <a:p>
            <a:r>
              <a:rPr lang="en-US" sz="1800" b="0" strike="noStrike" spc="-1" dirty="0">
                <a:solidFill>
                  <a:srgbClr val="000000"/>
                </a:solidFill>
                <a:latin typeface="Arial"/>
                <a:ea typeface="Noto Sans CJK SC"/>
              </a:rPr>
              <a:t>The integration of the IMU was an interesting one. As the nature of the IMU is to measure the inertia and rotation, the mounting of this sensor is crucial. Depending on the position a post-processing needs to be done to ensure accurate measurements or place it in an “ideal” position. For this vehicle, the ideal place was found, however it needed a unique mount for the vehicle.</a:t>
            </a:r>
            <a:r>
              <a:rPr lang="en-US" sz="1800" b="0" strike="noStrike" spc="-1" dirty="0">
                <a:solidFill>
                  <a:srgbClr val="000000"/>
                </a:solidFill>
                <a:latin typeface="Arial"/>
              </a:rPr>
              <a:t> </a:t>
            </a:r>
          </a:p>
        </p:txBody>
      </p:sp>
      <p:pic>
        <p:nvPicPr>
          <p:cNvPr id="105" name="Picture 104"/>
          <p:cNvPicPr/>
          <p:nvPr/>
        </p:nvPicPr>
        <p:blipFill>
          <a:blip r:embed="rId3">
            <a:lum contrast="20000"/>
            <a:alphaModFix amt="40000"/>
          </a:blip>
          <a:srcRect l="2102" t="5037" r="18041" b="16943"/>
          <a:stretch/>
        </p:blipFill>
        <p:spPr>
          <a:xfrm>
            <a:off x="6892200" y="3886200"/>
            <a:ext cx="3711960" cy="2286000"/>
          </a:xfrm>
          <a:prstGeom prst="rect">
            <a:avLst/>
          </a:prstGeom>
          <a:ln w="0">
            <a:noFill/>
          </a:ln>
        </p:spPr>
      </p:pic>
      <p:pic>
        <p:nvPicPr>
          <p:cNvPr id="106" name="Picture 105"/>
          <p:cNvPicPr/>
          <p:nvPr/>
        </p:nvPicPr>
        <p:blipFill>
          <a:blip r:embed="rId3"/>
          <a:srcRect l="35776" t="44031" r="39628" b="24751"/>
          <a:stretch/>
        </p:blipFill>
        <p:spPr>
          <a:xfrm>
            <a:off x="8458200" y="5029200"/>
            <a:ext cx="1142640" cy="914040"/>
          </a:xfrm>
          <a:prstGeom prst="rect">
            <a:avLst/>
          </a:prstGeom>
          <a:ln w="0">
            <a:noFill/>
          </a:ln>
        </p:spPr>
      </p:pic>
      <p:sp>
        <p:nvSpPr>
          <p:cNvPr id="3" name="PlaceHolder 2"/>
          <p:cNvSpPr>
            <a:spLocks noGrp="1"/>
          </p:cNvSpPr>
          <p:nvPr>
            <p:ph type="ftr" idx="11"/>
          </p:nvPr>
        </p:nvSpPr>
        <p:spPr/>
        <p:txBody>
          <a:bodyPr/>
          <a:lstStyle/>
          <a:p>
            <a:r>
              <a:t>Luis Fernando Rodriguez Gutierrez FH Dortmund, 2025, Master ESE </a:t>
            </a:r>
          </a:p>
        </p:txBody>
      </p:sp>
      <p:sp>
        <p:nvSpPr>
          <p:cNvPr id="4" name="PlaceHolder 3"/>
          <p:cNvSpPr>
            <a:spLocks noGrp="1"/>
          </p:cNvSpPr>
          <p:nvPr>
            <p:ph type="sldNum" idx="12"/>
          </p:nvPr>
        </p:nvSpPr>
        <p:spPr/>
        <p:txBody>
          <a:bodyPr/>
          <a:lstStyle/>
          <a:p>
            <a:fld id="{2D147E00-6453-4DA5-A9EA-756169653A18}" type="slidenum">
              <a:rPr/>
              <a:t>7</a:t>
            </a:fld>
            <a:endParaRPr/>
          </a:p>
        </p:txBody>
      </p:sp>
      <p:sp>
        <p:nvSpPr>
          <p:cNvPr id="5" name="PlaceHolder 4"/>
          <p:cNvSpPr>
            <a:spLocks noGrp="1"/>
          </p:cNvSpPr>
          <p:nvPr>
            <p:ph type="dt" idx="10"/>
          </p:nvPr>
        </p:nvSpPr>
        <p:spPr/>
        <p:txBody>
          <a:bodyPr/>
          <a:lstStyle/>
          <a:p>
            <a:fld id="{DB7538CF-20A1-4665-86EA-9A1E769D7D6C}" type="datetime8">
              <a:rPr lang="en-US"/>
              <a:t>10/22/2025 10:23 AM</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Hardware Setup</a:t>
            </a:r>
            <a:br>
              <a:rPr sz="4400" dirty="0"/>
            </a:br>
            <a:r>
              <a:rPr lang="en-US" sz="3200" b="0" i="1" strike="noStrike" spc="-1" dirty="0">
                <a:solidFill>
                  <a:schemeClr val="dk1"/>
                </a:solidFill>
                <a:latin typeface="Aptos Display"/>
              </a:rPr>
              <a:t>IWR6843AOP</a:t>
            </a:r>
            <a:endParaRPr lang="en-DE" sz="3200" b="0" strike="noStrike" spc="-1" dirty="0">
              <a:solidFill>
                <a:schemeClr val="dk1"/>
              </a:solidFill>
              <a:latin typeface="Aptos"/>
            </a:endParaRPr>
          </a:p>
        </p:txBody>
      </p:sp>
      <p:pic>
        <p:nvPicPr>
          <p:cNvPr id="108" name="Content Placeholder 13" descr="A graph of a vehicle front&#10;&#10;AI-generated content may be incorrect."/>
          <p:cNvPicPr/>
          <p:nvPr/>
        </p:nvPicPr>
        <p:blipFill>
          <a:blip r:embed="rId2"/>
          <a:stretch/>
        </p:blipFill>
        <p:spPr>
          <a:xfrm>
            <a:off x="838080" y="1690560"/>
            <a:ext cx="4352040" cy="3511080"/>
          </a:xfrm>
          <a:prstGeom prst="rect">
            <a:avLst/>
          </a:prstGeom>
          <a:ln w="0">
            <a:noFill/>
          </a:ln>
        </p:spPr>
      </p:pic>
      <p:sp>
        <p:nvSpPr>
          <p:cNvPr id="3" name="PlaceHolder 2"/>
          <p:cNvSpPr>
            <a:spLocks noGrp="1"/>
          </p:cNvSpPr>
          <p:nvPr>
            <p:ph type="ftr" idx="11"/>
          </p:nvPr>
        </p:nvSpPr>
        <p:spPr/>
        <p:txBody>
          <a:bodyPr/>
          <a:lstStyle/>
          <a:p>
            <a:r>
              <a:rPr dirty="0"/>
              <a:t>Luis Fernando Rodriguez Gutierrez FH Dortmund, 2025, Master ESE </a:t>
            </a:r>
          </a:p>
        </p:txBody>
      </p:sp>
      <p:sp>
        <p:nvSpPr>
          <p:cNvPr id="4" name="PlaceHolder 3"/>
          <p:cNvSpPr>
            <a:spLocks noGrp="1"/>
          </p:cNvSpPr>
          <p:nvPr>
            <p:ph type="sldNum" idx="12"/>
          </p:nvPr>
        </p:nvSpPr>
        <p:spPr/>
        <p:txBody>
          <a:bodyPr/>
          <a:lstStyle/>
          <a:p>
            <a:fld id="{4920B28B-0822-42FE-9893-E7CC5233DCAB}" type="slidenum">
              <a:rPr/>
              <a:t>8</a:t>
            </a:fld>
            <a:endParaRPr/>
          </a:p>
        </p:txBody>
      </p:sp>
      <p:pic>
        <p:nvPicPr>
          <p:cNvPr id="7" name="Graphic 6">
            <a:extLst>
              <a:ext uri="{FF2B5EF4-FFF2-40B4-BE49-F238E27FC236}">
                <a16:creationId xmlns:a16="http://schemas.microsoft.com/office/drawing/2014/main" id="{EDE7B925-8E68-955F-E0BD-FC6DB5ADF5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1576" y="1390779"/>
            <a:ext cx="5143500" cy="2085975"/>
          </a:xfrm>
          <a:prstGeom prst="rect">
            <a:avLst/>
          </a:prstGeom>
        </p:spPr>
      </p:pic>
      <p:pic>
        <p:nvPicPr>
          <p:cNvPr id="9" name="Graphic 8">
            <a:extLst>
              <a:ext uri="{FF2B5EF4-FFF2-40B4-BE49-F238E27FC236}">
                <a16:creationId xmlns:a16="http://schemas.microsoft.com/office/drawing/2014/main" id="{C4E16766-E01A-EE93-AA28-7D83E7E23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1576" y="3476754"/>
            <a:ext cx="5143500" cy="2085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DB6ED8-2BD8-4562-6031-453B10ABE7A1}"/>
              </a:ext>
            </a:extLst>
          </p:cNvPr>
          <p:cNvSpPr>
            <a:spLocks noGrp="1"/>
          </p:cNvSpPr>
          <p:nvPr>
            <p:ph type="title"/>
          </p:nvPr>
        </p:nvSpPr>
        <p:spPr/>
        <p:txBody>
          <a:bodyPr/>
          <a:lstStyle/>
          <a:p>
            <a:r>
              <a:rPr lang="en-US" dirty="0"/>
              <a:t>Hardware Setup</a:t>
            </a:r>
            <a:br>
              <a:rPr lang="en-US" dirty="0"/>
            </a:br>
            <a:r>
              <a:rPr lang="en-US" sz="3200" i="1" dirty="0"/>
              <a:t>IWR6843AOP</a:t>
            </a:r>
            <a:endParaRPr lang="en-DE" sz="3200" dirty="0"/>
          </a:p>
        </p:txBody>
      </p:sp>
      <p:pic>
        <p:nvPicPr>
          <p:cNvPr id="10" name="Content Placeholder 9">
            <a:extLst>
              <a:ext uri="{FF2B5EF4-FFF2-40B4-BE49-F238E27FC236}">
                <a16:creationId xmlns:a16="http://schemas.microsoft.com/office/drawing/2014/main" id="{5A423185-452F-6516-0E3E-8F7591C0D19B}"/>
              </a:ext>
            </a:extLst>
          </p:cNvPr>
          <p:cNvPicPr>
            <a:picLocks noGrp="1" noChangeAspect="1"/>
          </p:cNvPicPr>
          <p:nvPr>
            <p:ph/>
          </p:nvPr>
        </p:nvPicPr>
        <p:blipFill>
          <a:blip r:embed="rId2">
            <a:extLst>
              <a:ext uri="{96DAC541-7B7A-43D3-8B79-37D633B846F1}">
                <asvg:svgBlip xmlns:asvg="http://schemas.microsoft.com/office/drawing/2016/SVG/main" r:embed="rId3"/>
              </a:ext>
            </a:extLst>
          </a:blip>
          <a:stretch>
            <a:fillRect/>
          </a:stretch>
        </p:blipFill>
        <p:spPr>
          <a:xfrm>
            <a:off x="838200" y="2405045"/>
            <a:ext cx="5130800" cy="3192497"/>
          </a:xfrm>
          <a:prstGeom prst="rect">
            <a:avLst/>
          </a:prstGeom>
          <a:noFill/>
          <a:ln w="0">
            <a:noFill/>
          </a:ln>
        </p:spPr>
      </p:pic>
      <p:sp>
        <p:nvSpPr>
          <p:cNvPr id="6" name="Content Placeholder 5">
            <a:extLst>
              <a:ext uri="{FF2B5EF4-FFF2-40B4-BE49-F238E27FC236}">
                <a16:creationId xmlns:a16="http://schemas.microsoft.com/office/drawing/2014/main" id="{5A338634-B379-9E88-5243-4E5A25A96915}"/>
              </a:ext>
            </a:extLst>
          </p:cNvPr>
          <p:cNvSpPr>
            <a:spLocks noGrp="1"/>
          </p:cNvSpPr>
          <p:nvPr>
            <p:ph/>
          </p:nvPr>
        </p:nvSpPr>
        <p:spPr>
          <a:xfrm>
            <a:off x="6226200" y="1825560"/>
            <a:ext cx="5131080" cy="2040587"/>
          </a:xfrm>
        </p:spPr>
        <p:txBody>
          <a:bodyPr>
            <a:normAutofit fontScale="55000" lnSpcReduction="20000"/>
          </a:bodyPr>
          <a:lstStyle/>
          <a:p>
            <a:pPr marL="0" indent="0">
              <a:buNone/>
            </a:pPr>
            <a:r>
              <a:rPr lang="en-US" dirty="0"/>
              <a:t>The radar modules were mounted with a 58 cm baseline along the vehicle’s X-axis to maximize the field of view.</a:t>
            </a:r>
          </a:p>
          <a:p>
            <a:pPr marL="0" indent="0">
              <a:buNone/>
            </a:pPr>
            <a:r>
              <a:rPr lang="en-US" dirty="0"/>
              <a:t>Each sensor was tilted 15</a:t>
            </a:r>
            <a:r>
              <a:rPr lang="en-DE" dirty="0"/>
              <a:t>°</a:t>
            </a:r>
            <a:r>
              <a:rPr lang="en-US" dirty="0"/>
              <a:t> upward to avoid as much clutter as possible from the ground and rotated outward 30</a:t>
            </a:r>
            <a:r>
              <a:rPr lang="en-DE" dirty="0"/>
              <a:t>°</a:t>
            </a:r>
            <a:r>
              <a:rPr lang="en-US" dirty="0"/>
              <a:t> to expand the azimuth coverage.</a:t>
            </a:r>
          </a:p>
        </p:txBody>
      </p:sp>
      <p:pic>
        <p:nvPicPr>
          <p:cNvPr id="21" name="Picture 20" descr="A close up of a device&#10;&#10;AI-generated content may be incorrect.">
            <a:extLst>
              <a:ext uri="{FF2B5EF4-FFF2-40B4-BE49-F238E27FC236}">
                <a16:creationId xmlns:a16="http://schemas.microsoft.com/office/drawing/2014/main" id="{254D19BB-1791-8570-21C1-44CE505388B1}"/>
              </a:ext>
            </a:extLst>
          </p:cNvPr>
          <p:cNvPicPr>
            <a:picLocks noChangeAspect="1"/>
          </p:cNvPicPr>
          <p:nvPr/>
        </p:nvPicPr>
        <p:blipFill>
          <a:blip r:embed="rId4">
            <a:extLst>
              <a:ext uri="{28A0092B-C50C-407E-A947-70E740481C1C}">
                <a14:useLocalDpi xmlns:a14="http://schemas.microsoft.com/office/drawing/2010/main" val="0"/>
              </a:ext>
            </a:extLst>
          </a:blip>
          <a:srcRect l="17255" t="8337" r="12862" b="21057"/>
          <a:stretch>
            <a:fillRect/>
          </a:stretch>
        </p:blipFill>
        <p:spPr>
          <a:xfrm>
            <a:off x="7234989" y="3866147"/>
            <a:ext cx="2805123" cy="2292639"/>
          </a:xfrm>
          <a:prstGeom prst="rect">
            <a:avLst/>
          </a:prstGeom>
        </p:spPr>
      </p:pic>
      <p:sp>
        <p:nvSpPr>
          <p:cNvPr id="24" name="PlaceHolder 3">
            <a:extLst>
              <a:ext uri="{FF2B5EF4-FFF2-40B4-BE49-F238E27FC236}">
                <a16:creationId xmlns:a16="http://schemas.microsoft.com/office/drawing/2014/main" id="{504351E5-DF7B-9BA0-CCA9-E5C06C3A8263}"/>
              </a:ext>
            </a:extLst>
          </p:cNvPr>
          <p:cNvSpPr txBox="1">
            <a:spLocks/>
          </p:cNvSpPr>
          <p:nvPr/>
        </p:nvSpPr>
        <p:spPr>
          <a:xfrm>
            <a:off x="4038480" y="6356520"/>
            <a:ext cx="4114440" cy="364680"/>
          </a:xfrm>
          <a:prstGeom prst="rect">
            <a:avLst/>
          </a:prstGeom>
        </p:spPr>
        <p:txBody>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Luis Fernando Rodriguez Gutierrez FH Dortmund, 2025, Master ESE </a:t>
            </a:r>
          </a:p>
        </p:txBody>
      </p:sp>
      <p:sp>
        <p:nvSpPr>
          <p:cNvPr id="25" name="PlaceHolder 4">
            <a:extLst>
              <a:ext uri="{FF2B5EF4-FFF2-40B4-BE49-F238E27FC236}">
                <a16:creationId xmlns:a16="http://schemas.microsoft.com/office/drawing/2014/main" id="{2007F7F9-A471-E3C5-089D-AEF6B6E0E4E0}"/>
              </a:ext>
            </a:extLst>
          </p:cNvPr>
          <p:cNvSpPr txBox="1">
            <a:spLocks/>
          </p:cNvSpPr>
          <p:nvPr/>
        </p:nvSpPr>
        <p:spPr>
          <a:xfrm>
            <a:off x="8610480" y="6356520"/>
            <a:ext cx="2742840" cy="364680"/>
          </a:xfrm>
          <a:prstGeom prst="rect">
            <a:avLst/>
          </a:prstGeom>
        </p:spPr>
        <p:txBody>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F8EA68D-5501-46E3-AD5E-5A37E4FDF6A2}" type="slidenum">
              <a:rPr lang="en-DE" sz="1200" smtClean="0">
                <a:solidFill>
                  <a:schemeClr val="bg1"/>
                </a:solidFill>
              </a:rPr>
              <a:pPr algn="r"/>
              <a:t>9</a:t>
            </a:fld>
            <a:endParaRPr lang="en-DE" sz="1200" dirty="0">
              <a:solidFill>
                <a:schemeClr val="bg1"/>
              </a:solidFill>
            </a:endParaRPr>
          </a:p>
        </p:txBody>
      </p:sp>
    </p:spTree>
    <p:extLst>
      <p:ext uri="{BB962C8B-B14F-4D97-AF65-F5344CB8AC3E}">
        <p14:creationId xmlns:p14="http://schemas.microsoft.com/office/powerpoint/2010/main" val="1308742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984</TotalTime>
  <Words>1773</Words>
  <Application>Microsoft Office PowerPoint</Application>
  <PresentationFormat>Widescreen</PresentationFormat>
  <Paragraphs>253</Paragraphs>
  <Slides>41</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41</vt:i4>
      </vt:variant>
    </vt:vector>
  </HeadingPairs>
  <TitlesOfParts>
    <vt:vector size="51" baseType="lpstr">
      <vt:lpstr>Aptos</vt:lpstr>
      <vt:lpstr>Aptos Display</vt:lpstr>
      <vt:lpstr>Arial</vt:lpstr>
      <vt:lpstr>Cambria Math</vt:lpstr>
      <vt:lpstr>Symbol</vt:lpstr>
      <vt:lpstr>Times New Roman</vt:lpstr>
      <vt:lpstr>Wingdings</vt:lpstr>
      <vt:lpstr>Office Theme</vt:lpstr>
      <vt:lpstr>Office Theme</vt:lpstr>
      <vt:lpstr>Office Theme</vt:lpstr>
      <vt:lpstr>Radar odometry using mmWave technology for SLAM applications.</vt:lpstr>
      <vt:lpstr>Project Overview</vt:lpstr>
      <vt:lpstr>Project Overview Vehicle</vt:lpstr>
      <vt:lpstr>Project Overview System</vt:lpstr>
      <vt:lpstr>Hardware Setup</vt:lpstr>
      <vt:lpstr>Hardware Setup 3D Modeling</vt:lpstr>
      <vt:lpstr>Hardware Setup MTi-710</vt:lpstr>
      <vt:lpstr>Hardware Setup IWR6843AOP</vt:lpstr>
      <vt:lpstr>Hardware Setup IWR6843AOP</vt:lpstr>
      <vt:lpstr>IWR6843AOP Understanding how IWR6843AOP works</vt:lpstr>
      <vt:lpstr>IWR6843AOP Static and Dynamic Objects</vt:lpstr>
      <vt:lpstr>Problem Definition. Limitations of Radar for Odometry.</vt:lpstr>
      <vt:lpstr>Problem Approach. Limitation of a Dual-Radar setup.</vt:lpstr>
      <vt:lpstr>Problem Approach. Translation and Rotation.</vt:lpstr>
      <vt:lpstr>Method Overview Pipeline</vt:lpstr>
      <vt:lpstr>Method Overview Pipeline Code Implementation</vt:lpstr>
      <vt:lpstr>Method Overview Preprocessing and Sensor Fusion</vt:lpstr>
      <vt:lpstr>Method Overview Preprocessing and Sensor Fusion</vt:lpstr>
      <vt:lpstr>Method Overview Preprocessing and Sensor Fusion</vt:lpstr>
      <vt:lpstr>Method Overview Preprocessing and Sensor Fusion</vt:lpstr>
      <vt:lpstr>Method Overview Filtering Point Selection</vt:lpstr>
      <vt:lpstr>Method Overview Filtering Point Selection</vt:lpstr>
      <vt:lpstr>Method Overview Robust Point Selection</vt:lpstr>
      <vt:lpstr>Method Overview Robust Point Selection</vt:lpstr>
      <vt:lpstr>Method Overview Robust Point Selection</vt:lpstr>
      <vt:lpstr>Method Overview Clustering</vt:lpstr>
      <vt:lpstr>Method Overview Clustering</vt:lpstr>
      <vt:lpstr>Method Overview Iterative Closest Point</vt:lpstr>
      <vt:lpstr>Method Overview Iterative Closest Point</vt:lpstr>
      <vt:lpstr>Method Overview Iterative Closest Point</vt:lpstr>
      <vt:lpstr>Method Overview Ego-Motion</vt:lpstr>
      <vt:lpstr>Method Overview Ego-Motion</vt:lpstr>
      <vt:lpstr>Method Overview Ego-Motion Laboratory</vt:lpstr>
      <vt:lpstr>Method Overview Ego-Motion Laboratory</vt:lpstr>
      <vt:lpstr>Method Overview Ego-Motion Hallway</vt:lpstr>
      <vt:lpstr>Method Overview Ego-Motion Parking Lot</vt:lpstr>
      <vt:lpstr>Results and Discussion Comparison Between Full Point Cloud and Cluster-Based Odometry </vt:lpstr>
      <vt:lpstr>Results and Discussion Comparison Between Full Point Cloud and Cluster-Based Odometry</vt:lpstr>
      <vt:lpstr>Conclusion</vt:lpstr>
      <vt:lpstr>Future Work</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Luis Fernando Rodriguez Gutierrez</dc:creator>
  <dc:description/>
  <cp:lastModifiedBy>Luis Fernando Rodriguez Gutierrez</cp:lastModifiedBy>
  <cp:revision>40</cp:revision>
  <dcterms:created xsi:type="dcterms:W3CDTF">2025-10-17T18:40:11Z</dcterms:created>
  <dcterms:modified xsi:type="dcterms:W3CDTF">2025-10-22T17:01:54Z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0x010100F3FCC0E62B7B404287F0BFF21FB20BAD</vt:lpwstr>
  </property>
  <property fmtid="{D5CDD505-2E9C-101B-9397-08002B2CF9AE}" pid="3" name="Notes">
    <vt:i4>1</vt:i4>
  </property>
  <property fmtid="{D5CDD505-2E9C-101B-9397-08002B2CF9AE}" pid="4" name="PresentationFormat">
    <vt:lpwstr>Widescreen</vt:lpwstr>
  </property>
  <property fmtid="{D5CDD505-2E9C-101B-9397-08002B2CF9AE}" pid="5" name="Slides">
    <vt:i4>14</vt:i4>
  </property>
</Properties>
</file>